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3"/>
  </p:notesMasterIdLst>
  <p:sldIdLst>
    <p:sldId id="256" r:id="rId2"/>
    <p:sldId id="257" r:id="rId3"/>
    <p:sldId id="258" r:id="rId4"/>
    <p:sldId id="261" r:id="rId5"/>
    <p:sldId id="262" r:id="rId6"/>
    <p:sldId id="259" r:id="rId7"/>
    <p:sldId id="260" r:id="rId8"/>
    <p:sldId id="263" r:id="rId9"/>
    <p:sldId id="264" r:id="rId10"/>
    <p:sldId id="295" r:id="rId11"/>
    <p:sldId id="298" r:id="rId12"/>
    <p:sldId id="299" r:id="rId13"/>
    <p:sldId id="290" r:id="rId14"/>
    <p:sldId id="291" r:id="rId15"/>
    <p:sldId id="292" r:id="rId16"/>
    <p:sldId id="293" r:id="rId17"/>
    <p:sldId id="288" r:id="rId18"/>
    <p:sldId id="289" r:id="rId19"/>
    <p:sldId id="287" r:id="rId20"/>
    <p:sldId id="265" r:id="rId21"/>
    <p:sldId id="266" r:id="rId22"/>
    <p:sldId id="267" r:id="rId23"/>
    <p:sldId id="268" r:id="rId24"/>
    <p:sldId id="296"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4" r:id="rId39"/>
    <p:sldId id="285" r:id="rId40"/>
    <p:sldId id="286" r:id="rId41"/>
    <p:sldId id="2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46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89" autoAdjust="0"/>
    <p:restoredTop sz="81004" autoAdjust="0"/>
  </p:normalViewPr>
  <p:slideViewPr>
    <p:cSldViewPr snapToGrid="0">
      <p:cViewPr varScale="1">
        <p:scale>
          <a:sx n="58" d="100"/>
          <a:sy n="58" d="100"/>
        </p:scale>
        <p:origin x="-1176"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8545-BED7-454F-93B4-983E0896988F}" type="datetimeFigureOut">
              <a:rPr lang="en-US" smtClean="0"/>
              <a:pPr/>
              <a:t>3/27/2015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071C4-CE30-4DCB-9F70-E059CEB74C4B}" type="slidenum">
              <a:rPr lang="en-US" smtClean="0"/>
              <a:pPr/>
              <a:t>‹#›</a:t>
            </a:fld>
            <a:endParaRPr lang="en-US"/>
          </a:p>
        </p:txBody>
      </p:sp>
    </p:spTree>
    <p:extLst>
      <p:ext uri="{BB962C8B-B14F-4D97-AF65-F5344CB8AC3E}">
        <p14:creationId xmlns="" xmlns:p14="http://schemas.microsoft.com/office/powerpoint/2010/main" val="2013852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cmake.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All the following years were small updates to other devices and it becomes available in other countries.</a:t>
            </a:r>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932071C4-CE30-4DCB-9F70-E059CEB74C4B}" type="slidenum">
              <a:rPr lang="en-US" smtClean="0"/>
              <a:pPr/>
              <a:t>3</a:t>
            </a:fld>
            <a:endParaRPr lang="en-US"/>
          </a:p>
        </p:txBody>
      </p:sp>
    </p:spTree>
    <p:extLst>
      <p:ext uri="{BB962C8B-B14F-4D97-AF65-F5344CB8AC3E}">
        <p14:creationId xmlns="" xmlns:p14="http://schemas.microsoft.com/office/powerpoint/2010/main" val="3066955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single optimized request such as this must embrace server-side parallelism to at least the same level as previously achieved through multiple network requests from the client. Because the server-side parallelized requests are running in the same network, each one should be more performant than if it was executed from the device. This must be achieved without each engineer implementing an endpoint needing to become an expert in low-level threading, synchronization, thread-safety, concurrent data structures, non-blocking IO and other such concerns.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18</a:t>
            </a:fld>
            <a:endParaRPr lang="en-US"/>
          </a:p>
        </p:txBody>
      </p:sp>
    </p:spTree>
    <p:extLst>
      <p:ext uri="{BB962C8B-B14F-4D97-AF65-F5344CB8AC3E}">
        <p14:creationId xmlns="" xmlns:p14="http://schemas.microsoft.com/office/powerpoint/2010/main" val="3997611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a:t>
            </a:r>
            <a:r>
              <a:rPr lang="en-US" baseline="0" dirty="0" smtClean="0"/>
              <a:t> architecture that uses </a:t>
            </a:r>
            <a:r>
              <a:rPr lang="en-US" sz="1200" b="0" i="0" kern="1200" dirty="0" err="1" smtClean="0">
                <a:solidFill>
                  <a:schemeClr val="tx1"/>
                </a:solidFill>
                <a:effectLst/>
                <a:latin typeface="+mn-lt"/>
                <a:ea typeface="+mn-ea"/>
                <a:cs typeface="+mn-cs"/>
              </a:rPr>
              <a:t>polyglo</a:t>
            </a:r>
            <a:r>
              <a:rPr lang="en-US" baseline="0" dirty="0" smtClean="0"/>
              <a:t> of JVM languages developed by Netflix</a:t>
            </a:r>
          </a:p>
          <a:p>
            <a:r>
              <a:rPr lang="en-US" sz="1200" b="0" i="0" kern="1200" dirty="0" smtClean="0">
                <a:solidFill>
                  <a:schemeClr val="tx1"/>
                </a:solidFill>
                <a:effectLst/>
                <a:latin typeface="+mn-lt"/>
                <a:ea typeface="+mn-ea"/>
                <a:cs typeface="+mn-cs"/>
              </a:rPr>
              <a:t>Engineers implementing endpoints come from a wide variety of backgrounds with expertise including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Objective-C, Java, C, C#, Ruby, Python and others. The system should be able to support multiple languages at the same time. </a:t>
            </a: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19</a:t>
            </a:fld>
            <a:endParaRPr lang="en-US"/>
          </a:p>
        </p:txBody>
      </p:sp>
    </p:spTree>
    <p:extLst>
      <p:ext uri="{BB962C8B-B14F-4D97-AF65-F5344CB8AC3E}">
        <p14:creationId xmlns="" xmlns:p14="http://schemas.microsoft.com/office/powerpoint/2010/main" val="289456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biggest change to the API is that Netflix will no longer share its rental history with third-party developers. That includes movies that Netflix users have streamed or received through its DVD-by-mail service. With the new Terms of Use, there are two main behaviors that Netflix is trying to prevent: First of all, it’s hoping to stop developers from reselling technology and information from the Netflix API to third parties. And secondly, it’s trying to stop developers from scraping its metadata and using it to advertise competing services.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lot of independent developers were not happy with this decision as they felt cheated by Netflix. They felt that it was not right of Netflix to offer up these APIs and these developers to have created apps and websites using the APIs to help Netflix users. Then Netflix shutting the APIs down.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 January 11</a:t>
            </a:r>
            <a:r>
              <a:rPr lang="en-US" sz="1200" kern="1200" baseline="30000" dirty="0" smtClean="0">
                <a:solidFill>
                  <a:schemeClr val="tx1"/>
                </a:solidFill>
                <a:latin typeface="+mn-lt"/>
                <a:ea typeface="+mn-ea"/>
                <a:cs typeface="+mn-cs"/>
              </a:rPr>
              <a:t>th</a:t>
            </a:r>
            <a:r>
              <a:rPr lang="en-US" sz="1200" kern="1200" dirty="0" smtClean="0">
                <a:solidFill>
                  <a:schemeClr val="tx1"/>
                </a:solidFill>
                <a:latin typeface="+mn-lt"/>
                <a:ea typeface="+mn-ea"/>
                <a:cs typeface="+mn-cs"/>
              </a:rPr>
              <a:t>, 2011 Netflix</a:t>
            </a:r>
            <a:r>
              <a:rPr lang="en-US" sz="1200" kern="1200" baseline="0" dirty="0" smtClean="0">
                <a:solidFill>
                  <a:schemeClr val="tx1"/>
                </a:solidFill>
                <a:latin typeface="+mn-lt"/>
                <a:ea typeface="+mn-ea"/>
                <a:cs typeface="+mn-cs"/>
              </a:rPr>
              <a:t> stopped allowing users to add titles to their DVD queue from the </a:t>
            </a:r>
            <a:r>
              <a:rPr lang="en-US" sz="1200" kern="1200" baseline="0" dirty="0" err="1" smtClean="0">
                <a:solidFill>
                  <a:schemeClr val="tx1"/>
                </a:solidFill>
                <a:latin typeface="+mn-lt"/>
                <a:ea typeface="+mn-ea"/>
                <a:cs typeface="+mn-cs"/>
              </a:rPr>
              <a:t>netflix</a:t>
            </a:r>
            <a:r>
              <a:rPr lang="en-US" sz="1200" kern="1200" baseline="0" dirty="0" smtClean="0">
                <a:solidFill>
                  <a:schemeClr val="tx1"/>
                </a:solidFill>
                <a:latin typeface="+mn-lt"/>
                <a:ea typeface="+mn-ea"/>
                <a:cs typeface="+mn-cs"/>
              </a:rPr>
              <a:t> apps on all their devices. Users could only do that through the website now. Users started using third-party apps to add titles to DVD queue and they were all affected when these APIs were taken down and all those apps started </a:t>
            </a:r>
            <a:r>
              <a:rPr lang="en-US" sz="1200" kern="1200" baseline="0" dirty="0" err="1" smtClean="0">
                <a:solidFill>
                  <a:schemeClr val="tx1"/>
                </a:solidFill>
                <a:latin typeface="+mn-lt"/>
                <a:ea typeface="+mn-ea"/>
                <a:cs typeface="+mn-cs"/>
              </a:rPr>
              <a:t>erroring</a:t>
            </a:r>
            <a:r>
              <a:rPr lang="en-US" sz="1200" kern="1200" baseline="0" dirty="0" smtClean="0">
                <a:solidFill>
                  <a:schemeClr val="tx1"/>
                </a:solidFill>
                <a:latin typeface="+mn-lt"/>
                <a:ea typeface="+mn-ea"/>
                <a:cs typeface="+mn-cs"/>
              </a:rPr>
              <a:t> out with 404 errors.</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20</a:t>
            </a:fld>
            <a:endParaRPr lang="en-US"/>
          </a:p>
        </p:txBody>
      </p:sp>
    </p:spTree>
    <p:extLst>
      <p:ext uri="{BB962C8B-B14F-4D97-AF65-F5344CB8AC3E}">
        <p14:creationId xmlns="" xmlns:p14="http://schemas.microsoft.com/office/powerpoint/2010/main" val="2053540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We are moving away from branding and innovation exercise/experimentation mode to profit, monetization, revenue and better control mode. I am sure that all these companies had a great strategy in place when they built these programs originally. But the need has changed over the years.</a:t>
            </a: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21</a:t>
            </a:fld>
            <a:endParaRPr lang="en-US"/>
          </a:p>
        </p:txBody>
      </p:sp>
    </p:spTree>
    <p:extLst>
      <p:ext uri="{BB962C8B-B14F-4D97-AF65-F5344CB8AC3E}">
        <p14:creationId xmlns="" xmlns:p14="http://schemas.microsoft.com/office/powerpoint/2010/main" val="2110718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kern="1200" dirty="0" smtClean="0">
                <a:solidFill>
                  <a:schemeClr val="tx1"/>
                </a:solidFill>
                <a:latin typeface="+mn-lt"/>
                <a:ea typeface="+mn-ea"/>
                <a:cs typeface="+mn-cs"/>
              </a:rPr>
              <a:t>It's for Netflix users who want to traverse and explore Netflix's catalog of streaming titles more efficiently and painlessly. All the information and cross-links on this website are limited to Watch Instantly titles so you don't have to waste time sifting through a bunch of DVD-only titles to find the ones that you can start watching right away.</a:t>
            </a:r>
          </a:p>
          <a:p>
            <a:pPr fontAlgn="base"/>
            <a:r>
              <a:rPr lang="en-US" sz="1200" kern="1200" dirty="0" smtClean="0">
                <a:solidFill>
                  <a:schemeClr val="tx1"/>
                </a:solidFill>
                <a:latin typeface="+mn-lt"/>
                <a:ea typeface="+mn-ea"/>
                <a:cs typeface="+mn-cs"/>
              </a:rPr>
              <a:t>You can also play or queue these titles directly from this website. This website uses the Netflix API to build its own, separate database of Netflix's streaming titles. This website is not owned or controlled by Netflix, but is the sort of useful innovation Netflix wants to encourage by making its API available.</a:t>
            </a:r>
          </a:p>
          <a:p>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23</a:t>
            </a:fld>
            <a:endParaRPr lang="en-US"/>
          </a:p>
        </p:txBody>
      </p:sp>
    </p:spTree>
    <p:extLst>
      <p:ext uri="{BB962C8B-B14F-4D97-AF65-F5344CB8AC3E}">
        <p14:creationId xmlns="" xmlns:p14="http://schemas.microsoft.com/office/powerpoint/2010/main" val="1073431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FanTv</a:t>
            </a:r>
            <a:r>
              <a:rPr lang="en-US" sz="1200" b="0" i="0" kern="1200" dirty="0" smtClean="0">
                <a:solidFill>
                  <a:schemeClr val="tx1"/>
                </a:solidFill>
                <a:latin typeface="+mn-lt"/>
                <a:ea typeface="+mn-ea"/>
                <a:cs typeface="+mn-cs"/>
              </a:rPr>
              <a:t> ties together the searchable content libraries of the ABC </a:t>
            </a:r>
            <a:r>
              <a:rPr lang="en-US" sz="1200" b="0" i="0" kern="1200" dirty="0" err="1" smtClean="0">
                <a:solidFill>
                  <a:schemeClr val="tx1"/>
                </a:solidFill>
                <a:latin typeface="+mn-lt"/>
                <a:ea typeface="+mn-ea"/>
                <a:cs typeface="+mn-cs"/>
              </a:rPr>
              <a:t>iPad</a:t>
            </a:r>
            <a:r>
              <a:rPr lang="en-US" sz="1200" b="0" i="0" kern="1200" dirty="0" smtClean="0">
                <a:solidFill>
                  <a:schemeClr val="tx1"/>
                </a:solidFill>
                <a:latin typeface="+mn-lt"/>
                <a:ea typeface="+mn-ea"/>
                <a:cs typeface="+mn-cs"/>
              </a:rPr>
              <a:t> app, </a:t>
            </a:r>
            <a:r>
              <a:rPr lang="en-US" sz="1200" b="0" i="0" kern="1200" dirty="0" err="1" smtClean="0">
                <a:solidFill>
                  <a:schemeClr val="tx1"/>
                </a:solidFill>
                <a:latin typeface="+mn-lt"/>
                <a:ea typeface="+mn-ea"/>
                <a:cs typeface="+mn-cs"/>
              </a:rPr>
              <a:t>Hulu</a:t>
            </a:r>
            <a:r>
              <a:rPr lang="en-US" sz="1200" b="0" i="0" kern="1200" dirty="0" smtClean="0">
                <a:solidFill>
                  <a:schemeClr val="tx1"/>
                </a:solidFill>
                <a:latin typeface="+mn-lt"/>
                <a:ea typeface="+mn-ea"/>
                <a:cs typeface="+mn-cs"/>
              </a:rPr>
              <a:t> Plus, Netflix, Crackle, iTunes, and </a:t>
            </a:r>
            <a:r>
              <a:rPr lang="en-US" sz="1200" b="0" i="0" kern="1200" dirty="0" err="1" smtClean="0">
                <a:solidFill>
                  <a:schemeClr val="tx1"/>
                </a:solidFill>
                <a:latin typeface="+mn-lt"/>
                <a:ea typeface="+mn-ea"/>
                <a:cs typeface="+mn-cs"/>
              </a:rPr>
              <a:t>Vudu</a:t>
            </a:r>
            <a:r>
              <a:rPr lang="en-US" sz="1200" b="0" i="0" kern="1200" dirty="0" smtClean="0">
                <a:solidFill>
                  <a:schemeClr val="tx1"/>
                </a:solidFill>
                <a:latin typeface="+mn-lt"/>
                <a:ea typeface="+mn-ea"/>
                <a:cs typeface="+mn-cs"/>
              </a:rPr>
              <a:t>, and searches all of them via its relatively clean interface. </a:t>
            </a:r>
            <a:r>
              <a:rPr lang="en-US" sz="1200" b="0" i="0" kern="1200" dirty="0" err="1" smtClean="0">
                <a:solidFill>
                  <a:schemeClr val="tx1"/>
                </a:solidFill>
                <a:latin typeface="+mn-lt"/>
                <a:ea typeface="+mn-ea"/>
                <a:cs typeface="+mn-cs"/>
              </a:rPr>
              <a:t>FanTvis</a:t>
            </a:r>
            <a:r>
              <a:rPr lang="en-US" sz="1200" b="0" i="0" kern="1200" dirty="0" smtClean="0">
                <a:solidFill>
                  <a:schemeClr val="tx1"/>
                </a:solidFill>
                <a:latin typeface="+mn-lt"/>
                <a:ea typeface="+mn-ea"/>
                <a:cs typeface="+mn-cs"/>
              </a:rPr>
              <a:t> an app that intends to help users tackle this problem by tying together a media-browsing interface and search that doubles as a launcher for those TV shows and movies. The app launched earlier this year, but a recent app update has added more features, including a </a:t>
            </a:r>
            <a:r>
              <a:rPr lang="en-US" sz="1200" b="0" i="0" kern="1200" dirty="0" err="1" smtClean="0">
                <a:solidFill>
                  <a:schemeClr val="tx1"/>
                </a:solidFill>
                <a:latin typeface="+mn-lt"/>
                <a:ea typeface="+mn-ea"/>
                <a:cs typeface="+mn-cs"/>
              </a:rPr>
              <a:t>Facebook</a:t>
            </a:r>
            <a:r>
              <a:rPr lang="en-US" sz="1200" b="0" i="0" kern="1200" dirty="0" smtClean="0">
                <a:solidFill>
                  <a:schemeClr val="tx1"/>
                </a:solidFill>
                <a:latin typeface="+mn-lt"/>
                <a:ea typeface="+mn-ea"/>
                <a:cs typeface="+mn-cs"/>
              </a:rPr>
              <a:t> connection. </a:t>
            </a: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24</a:t>
            </a:fld>
            <a:endParaRPr lang="en-US"/>
          </a:p>
        </p:txBody>
      </p:sp>
    </p:spTree>
    <p:extLst>
      <p:ext uri="{BB962C8B-B14F-4D97-AF65-F5344CB8AC3E}">
        <p14:creationId xmlns:p14="http://schemas.microsoft.com/office/powerpoint/2010/main" xmlns="" val="167464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NextGuide</a:t>
            </a:r>
            <a:r>
              <a:rPr lang="en-US" sz="1200" b="0" i="0" kern="1200" dirty="0" smtClean="0">
                <a:solidFill>
                  <a:schemeClr val="tx1"/>
                </a:solidFill>
                <a:latin typeface="+mn-lt"/>
                <a:ea typeface="+mn-ea"/>
                <a:cs typeface="+mn-cs"/>
              </a:rPr>
              <a:t> is the “hyper-personalized” guide for streaming and live TV that helps answer the question “what should I watch next?” and transforms the way people discover TV shows and movies for viewing either on the TV or on their </a:t>
            </a:r>
            <a:r>
              <a:rPr lang="en-US" sz="1200" b="0" i="0" kern="1200" dirty="0" err="1" smtClean="0">
                <a:solidFill>
                  <a:schemeClr val="tx1"/>
                </a:solidFill>
                <a:latin typeface="+mn-lt"/>
                <a:ea typeface="+mn-ea"/>
                <a:cs typeface="+mn-cs"/>
              </a:rPr>
              <a:t>iPad</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NextGuide</a:t>
            </a:r>
            <a:r>
              <a:rPr lang="en-US" sz="1200" b="0" i="0" kern="1200" dirty="0" smtClean="0">
                <a:solidFill>
                  <a:schemeClr val="tx1"/>
                </a:solidFill>
                <a:latin typeface="+mn-lt"/>
                <a:ea typeface="+mn-ea"/>
                <a:cs typeface="+mn-cs"/>
              </a:rPr>
              <a:t> combines listings from any live TV service with movies and TV shows that can be found and played on services including Netflix and iTunes, with rich searching capability, alerts, and one-click watching. The app also has powerful social features, and uses a person’s </a:t>
            </a:r>
            <a:r>
              <a:rPr lang="en-US" sz="1200" b="0" i="0" kern="1200" dirty="0" err="1" smtClean="0">
                <a:solidFill>
                  <a:schemeClr val="tx1"/>
                </a:solidFill>
                <a:latin typeface="+mn-lt"/>
                <a:ea typeface="+mn-ea"/>
                <a:cs typeface="+mn-cs"/>
              </a:rPr>
              <a:t>Facebook</a:t>
            </a:r>
            <a:r>
              <a:rPr lang="en-US" sz="1200" b="0" i="0" kern="1200" dirty="0" smtClean="0">
                <a:solidFill>
                  <a:schemeClr val="tx1"/>
                </a:solidFill>
                <a:latin typeface="+mn-lt"/>
                <a:ea typeface="+mn-ea"/>
                <a:cs typeface="+mn-cs"/>
              </a:rPr>
              <a:t> friends’ interests and their own profile to make recommendations. </a:t>
            </a:r>
          </a:p>
          <a:p>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Flixster</a:t>
            </a:r>
            <a:r>
              <a:rPr lang="en-US" sz="1200" b="0" i="0" kern="1200" dirty="0" smtClean="0">
                <a:solidFill>
                  <a:schemeClr val="tx1"/>
                </a:solidFill>
                <a:latin typeface="+mn-lt"/>
                <a:ea typeface="+mn-ea"/>
                <a:cs typeface="+mn-cs"/>
              </a:rPr>
              <a:t>, which allows you to add movies to your Netflix queue and use your rental history to post reviews and opinions. </a:t>
            </a: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25</a:t>
            </a:fld>
            <a:endParaRPr lang="en-US"/>
          </a:p>
        </p:txBody>
      </p:sp>
    </p:spTree>
    <p:extLst>
      <p:ext uri="{BB962C8B-B14F-4D97-AF65-F5344CB8AC3E}">
        <p14:creationId xmlns="" xmlns:p14="http://schemas.microsoft.com/office/powerpoint/2010/main" val="2587132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developers access to the Netflix Roulette Database, simply because its so much useful information being used on such a simple web application.</a:t>
            </a:r>
          </a:p>
          <a:p>
            <a:r>
              <a:rPr lang="en-US" sz="1200" b="0" i="0" kern="1200" dirty="0" smtClean="0">
                <a:solidFill>
                  <a:schemeClr val="tx1"/>
                </a:solidFill>
                <a:latin typeface="+mn-lt"/>
                <a:ea typeface="+mn-ea"/>
                <a:cs typeface="+mn-cs"/>
              </a:rPr>
              <a:t>With </a:t>
            </a:r>
            <a:r>
              <a:rPr lang="en-US" sz="1200" b="0" i="0" kern="1200" dirty="0" err="1" smtClean="0">
                <a:solidFill>
                  <a:schemeClr val="tx1"/>
                </a:solidFill>
                <a:latin typeface="+mn-lt"/>
                <a:ea typeface="+mn-ea"/>
                <a:cs typeface="+mn-cs"/>
              </a:rPr>
              <a:t>Netflixs</a:t>
            </a:r>
            <a:r>
              <a:rPr lang="en-US" sz="1200" b="0" i="0" kern="1200" dirty="0" smtClean="0">
                <a:solidFill>
                  <a:schemeClr val="tx1"/>
                </a:solidFill>
                <a:latin typeface="+mn-lt"/>
                <a:ea typeface="+mn-ea"/>
                <a:cs typeface="+mn-cs"/>
              </a:rPr>
              <a:t> official API no longer giving out new keys; I've decided to do away with all of that and make this an Open API. You're free to query as much information as you'd like. Just be sure to mind our </a:t>
            </a:r>
            <a:r>
              <a:rPr lang="en-US" sz="1200" b="0" i="0" kern="1200" dirty="0" err="1" smtClean="0">
                <a:solidFill>
                  <a:schemeClr val="tx1"/>
                </a:solidFill>
                <a:latin typeface="+mn-lt"/>
                <a:ea typeface="+mn-ea"/>
                <a:cs typeface="+mn-cs"/>
              </a:rPr>
              <a:t>bandwith</a:t>
            </a:r>
            <a:r>
              <a:rPr lang="en-US" sz="1200" b="0" i="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26</a:t>
            </a:fld>
            <a:endParaRPr lang="en-US"/>
          </a:p>
        </p:txBody>
      </p:sp>
    </p:spTree>
    <p:extLst>
      <p:ext uri="{BB962C8B-B14F-4D97-AF65-F5344CB8AC3E}">
        <p14:creationId xmlns="" xmlns:p14="http://schemas.microsoft.com/office/powerpoint/2010/main" val="3210729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The Web API is the centre of everything, from here you can get all the neat information about titles within the Netflix catalogue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Here:</a:t>
            </a:r>
            <a:r>
              <a:rPr lang="en-US" sz="1200" b="0" i="0" kern="1200" baseline="0" dirty="0" smtClean="0">
                <a:solidFill>
                  <a:schemeClr val="tx1"/>
                </a:solidFill>
                <a:latin typeface="+mn-lt"/>
                <a:ea typeface="+mn-ea"/>
                <a:cs typeface="+mn-cs"/>
              </a:rPr>
              <a:t> two examples in the </a:t>
            </a:r>
            <a:r>
              <a:rPr lang="en-US" sz="1200" b="0" i="0" kern="1200" baseline="0" dirty="0" err="1" smtClean="0">
                <a:solidFill>
                  <a:schemeClr val="tx1"/>
                </a:solidFill>
                <a:latin typeface="+mn-lt"/>
                <a:ea typeface="+mn-ea"/>
                <a:cs typeface="+mn-cs"/>
              </a:rPr>
              <a:t>api</a:t>
            </a:r>
            <a:r>
              <a:rPr lang="en-US" sz="1200" b="0" i="0" kern="1200" baseline="0" dirty="0" smtClean="0">
                <a:solidFill>
                  <a:schemeClr val="tx1"/>
                </a:solidFill>
                <a:latin typeface="+mn-lt"/>
                <a:ea typeface="+mn-ea"/>
                <a:cs typeface="+mn-cs"/>
              </a:rPr>
              <a:t> will return all given information </a:t>
            </a: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27</a:t>
            </a:fld>
            <a:endParaRPr lang="en-US"/>
          </a:p>
        </p:txBody>
      </p:sp>
    </p:spTree>
    <p:extLst>
      <p:ext uri="{BB962C8B-B14F-4D97-AF65-F5344CB8AC3E}">
        <p14:creationId xmlns="" xmlns:p14="http://schemas.microsoft.com/office/powerpoint/2010/main" val="812714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JavaScript </a:t>
            </a:r>
            <a:r>
              <a:rPr lang="en-US" sz="1200" b="1" i="0" kern="1200" dirty="0" smtClean="0">
                <a:solidFill>
                  <a:schemeClr val="tx1"/>
                </a:solidFill>
                <a:latin typeface="+mn-lt"/>
                <a:ea typeface="+mn-ea"/>
                <a:cs typeface="+mn-cs"/>
              </a:rPr>
              <a:t>Object</a:t>
            </a:r>
            <a:r>
              <a:rPr lang="en-US" sz="1200" b="0" i="0" kern="1200" dirty="0" smtClean="0">
                <a:solidFill>
                  <a:schemeClr val="tx1"/>
                </a:solidFill>
                <a:latin typeface="+mn-lt"/>
                <a:ea typeface="+mn-ea"/>
                <a:cs typeface="+mn-cs"/>
              </a:rPr>
              <a:t> Notation, is an open standard format that uses human-readable text to transmit data </a:t>
            </a:r>
            <a:r>
              <a:rPr lang="en-US" sz="1200" b="1" i="0" kern="1200" dirty="0" smtClean="0">
                <a:solidFill>
                  <a:schemeClr val="tx1"/>
                </a:solidFill>
                <a:latin typeface="+mn-lt"/>
                <a:ea typeface="+mn-ea"/>
                <a:cs typeface="+mn-cs"/>
              </a:rPr>
              <a:t>objects </a:t>
            </a:r>
            <a:r>
              <a:rPr lang="en-US" sz="1200" b="0" i="0" kern="1200" dirty="0" smtClean="0">
                <a:solidFill>
                  <a:schemeClr val="tx1"/>
                </a:solidFill>
                <a:latin typeface="+mn-lt"/>
                <a:ea typeface="+mn-ea"/>
                <a:cs typeface="+mn-cs"/>
              </a:rPr>
              <a:t>consisting of attribute–value pairs. It is used primarily to transmit data between a server and web application, as an alternative to XML</a:t>
            </a: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28</a:t>
            </a:fld>
            <a:endParaRPr lang="en-US"/>
          </a:p>
        </p:txBody>
      </p:sp>
    </p:spTree>
    <p:extLst>
      <p:ext uri="{BB962C8B-B14F-4D97-AF65-F5344CB8AC3E}">
        <p14:creationId xmlns="" xmlns:p14="http://schemas.microsoft.com/office/powerpoint/2010/main" val="396113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which is something they developed and use with ISP (internet service providers) which allows them to connect directly with Netflix servers. Essentially working as a peering interconnection.</a:t>
            </a:r>
          </a:p>
          <a:p>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4</a:t>
            </a:fld>
            <a:endParaRPr lang="en-US"/>
          </a:p>
        </p:txBody>
      </p:sp>
    </p:spTree>
    <p:extLst>
      <p:ext uri="{BB962C8B-B14F-4D97-AF65-F5344CB8AC3E}">
        <p14:creationId xmlns="" xmlns:p14="http://schemas.microsoft.com/office/powerpoint/2010/main" val="1141056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You need </a:t>
            </a:r>
            <a:r>
              <a:rPr lang="en-US" sz="1200" b="0" i="0" kern="1200" dirty="0" err="1" smtClean="0">
                <a:solidFill>
                  <a:schemeClr val="tx1"/>
                </a:solidFill>
                <a:latin typeface="+mn-lt"/>
                <a:ea typeface="+mn-ea"/>
                <a:cs typeface="+mn-cs"/>
              </a:rPr>
              <a:t>CMake</a:t>
            </a:r>
            <a:r>
              <a:rPr lang="en-US" sz="1200" b="0" i="0" kern="1200" dirty="0" smtClean="0">
                <a:solidFill>
                  <a:schemeClr val="tx1"/>
                </a:solidFill>
                <a:latin typeface="+mn-lt"/>
                <a:ea typeface="+mn-ea"/>
                <a:cs typeface="+mn-cs"/>
              </a:rPr>
              <a:t> in order to build </a:t>
            </a:r>
            <a:r>
              <a:rPr lang="en-US" sz="1200" b="0" i="0" kern="1200" dirty="0" err="1" smtClean="0">
                <a:solidFill>
                  <a:schemeClr val="tx1"/>
                </a:solidFill>
                <a:latin typeface="+mn-lt"/>
                <a:ea typeface="+mn-ea"/>
                <a:cs typeface="+mn-cs"/>
              </a:rPr>
              <a:t>NetflixRouletteC</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CMake</a:t>
            </a:r>
            <a:r>
              <a:rPr lang="en-US" sz="1200" b="0" i="0" kern="1200" dirty="0" smtClean="0">
                <a:solidFill>
                  <a:schemeClr val="tx1"/>
                </a:solidFill>
                <a:latin typeface="+mn-lt"/>
                <a:ea typeface="+mn-ea"/>
                <a:cs typeface="+mn-cs"/>
              </a:rPr>
              <a:t> is a cross-platform build file generator. On Windows, use </a:t>
            </a:r>
            <a:r>
              <a:rPr lang="en-US" sz="1200" b="0" i="0" u="none" strike="noStrike" kern="1200" dirty="0" err="1" smtClean="0">
                <a:solidFill>
                  <a:schemeClr val="tx1"/>
                </a:solidFill>
                <a:latin typeface="+mn-lt"/>
                <a:ea typeface="+mn-ea"/>
                <a:cs typeface="+mn-cs"/>
                <a:hlinkClick r:id="rId3"/>
              </a:rPr>
              <a:t>CMake</a:t>
            </a:r>
            <a:r>
              <a:rPr lang="en-US" sz="1200" b="0" i="0" kern="1200" dirty="0" smtClean="0">
                <a:solidFill>
                  <a:schemeClr val="tx1"/>
                </a:solidFill>
                <a:latin typeface="+mn-lt"/>
                <a:ea typeface="+mn-ea"/>
                <a:cs typeface="+mn-cs"/>
              </a:rPr>
              <a:t> to generate Visual Studio build files, or build files for your preferred IDE(Integrated Development Environment). You can also do this on Linux. If you prefer Linux terminal commands and don't want to use an IDE, then run these commands to download and build </a:t>
            </a:r>
            <a:r>
              <a:rPr lang="en-US" sz="1200" b="0" i="0" kern="1200" dirty="0" err="1" smtClean="0">
                <a:solidFill>
                  <a:schemeClr val="tx1"/>
                </a:solidFill>
                <a:latin typeface="+mn-lt"/>
                <a:ea typeface="+mn-ea"/>
                <a:cs typeface="+mn-cs"/>
              </a:rPr>
              <a:t>NetflixRouletteC</a:t>
            </a: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35</a:t>
            </a:fld>
            <a:endParaRPr lang="en-US"/>
          </a:p>
        </p:txBody>
      </p:sp>
    </p:spTree>
    <p:extLst>
      <p:ext uri="{BB962C8B-B14F-4D97-AF65-F5344CB8AC3E}">
        <p14:creationId xmlns="" xmlns:p14="http://schemas.microsoft.com/office/powerpoint/2010/main" val="2219855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Access the </a:t>
            </a:r>
            <a:r>
              <a:rPr lang="en-US" smtClean="0"/>
              <a:t>client directly</a:t>
            </a:r>
            <a:endParaRPr lang="en-US"/>
          </a:p>
        </p:txBody>
      </p:sp>
      <p:sp>
        <p:nvSpPr>
          <p:cNvPr id="4" name="Slide Number Placeholder 3"/>
          <p:cNvSpPr>
            <a:spLocks noGrp="1"/>
          </p:cNvSpPr>
          <p:nvPr>
            <p:ph type="sldNum" sz="quarter" idx="10"/>
          </p:nvPr>
        </p:nvSpPr>
        <p:spPr/>
        <p:txBody>
          <a:bodyPr/>
          <a:lstStyle/>
          <a:p>
            <a:fld id="{932071C4-CE30-4DCB-9F70-E059CEB74C4B}" type="slidenum">
              <a:rPr lang="en-US" smtClean="0"/>
              <a:pPr/>
              <a:t>37</a:t>
            </a:fld>
            <a:endParaRPr lang="en-US"/>
          </a:p>
        </p:txBody>
      </p:sp>
    </p:spTree>
    <p:extLst>
      <p:ext uri="{BB962C8B-B14F-4D97-AF65-F5344CB8AC3E}">
        <p14:creationId xmlns="" xmlns:p14="http://schemas.microsoft.com/office/powerpoint/2010/main" val="2440808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the calls</a:t>
            </a:r>
            <a:r>
              <a:rPr lang="en-US" baseline="0" dirty="0" smtClean="0"/>
              <a:t> and what /u/ means</a:t>
            </a: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38</a:t>
            </a:fld>
            <a:endParaRPr lang="en-US"/>
          </a:p>
        </p:txBody>
      </p:sp>
    </p:spTree>
    <p:extLst>
      <p:ext uri="{BB962C8B-B14F-4D97-AF65-F5344CB8AC3E}">
        <p14:creationId xmlns="" xmlns:p14="http://schemas.microsoft.com/office/powerpoint/2010/main" val="236692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6</a:t>
            </a:fld>
            <a:endParaRPr lang="en-US"/>
          </a:p>
        </p:txBody>
      </p:sp>
    </p:spTree>
    <p:extLst>
      <p:ext uri="{BB962C8B-B14F-4D97-AF65-F5344CB8AC3E}">
        <p14:creationId xmlns="" xmlns:p14="http://schemas.microsoft.com/office/powerpoint/2010/main" val="3680986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rPr>
              <a:t>web servers is for tasks like running the website and its recommendations engine, also the move studio upload their content to the amazon cloud. Where Netflix encodes it to its format before distributing it to its network</a:t>
            </a:r>
            <a:r>
              <a:rPr lang="en-US" dirty="0" smtClean="0">
                <a:solidFill>
                  <a:schemeClr val="bg1"/>
                </a:solidFill>
              </a:rPr>
              <a:t>.</a:t>
            </a:r>
          </a:p>
          <a:p>
            <a:endParaRPr lang="en-US" dirty="0" smtClean="0">
              <a:solidFill>
                <a:schemeClr val="bg1"/>
              </a:solidFill>
            </a:endParaRPr>
          </a:p>
          <a:p>
            <a:r>
              <a:rPr lang="en-US" sz="1200" dirty="0" smtClean="0">
                <a:solidFill>
                  <a:schemeClr val="bg1"/>
                </a:solidFill>
              </a:rPr>
              <a:t>that all of the hard drive disk spins are carefully laid out to minimize “heat spots” or areas of overheating.</a:t>
            </a:r>
            <a:endParaRPr lang="en-US" dirty="0" smtClean="0">
              <a:solidFill>
                <a:schemeClr val="bg1"/>
              </a:solidFill>
            </a:endParaRPr>
          </a:p>
          <a:p>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8</a:t>
            </a:fld>
            <a:endParaRPr lang="en-US"/>
          </a:p>
        </p:txBody>
      </p:sp>
    </p:spTree>
    <p:extLst>
      <p:ext uri="{BB962C8B-B14F-4D97-AF65-F5344CB8AC3E}">
        <p14:creationId xmlns="" xmlns:p14="http://schemas.microsoft.com/office/powerpoint/2010/main" val="2259331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 Netflix will stop issuing API keys immediately and will not accept new API affiliates. The company will no longer offer a test environment for developer and its developer portal is already set to be read-only.</a:t>
            </a:r>
          </a:p>
          <a:p>
            <a:r>
              <a:rPr lang="en-US" sz="1200" b="0" i="0" kern="1200" dirty="0" err="1" smtClean="0">
                <a:solidFill>
                  <a:schemeClr val="tx1"/>
                </a:solidFill>
                <a:latin typeface="+mn-lt"/>
                <a:ea typeface="+mn-ea"/>
                <a:cs typeface="+mn-cs"/>
              </a:rPr>
              <a:t>Odata</a:t>
            </a:r>
            <a:r>
              <a:rPr lang="en-US" sz="1200" b="0" i="0" kern="1200" dirty="0" smtClean="0">
                <a:solidFill>
                  <a:schemeClr val="tx1"/>
                </a:solidFill>
                <a:latin typeface="+mn-lt"/>
                <a:ea typeface="+mn-ea"/>
                <a:cs typeface="+mn-cs"/>
              </a:rPr>
              <a:t>:  originally designed by Microsoft to </a:t>
            </a:r>
            <a:r>
              <a:rPr lang="en-US" sz="1200" b="0" i="0" kern="1200" dirty="0" err="1" smtClean="0">
                <a:solidFill>
                  <a:schemeClr val="tx1"/>
                </a:solidFill>
                <a:latin typeface="+mn-lt"/>
                <a:ea typeface="+mn-ea"/>
                <a:cs typeface="+mn-cs"/>
              </a:rPr>
              <a:t>standardise</a:t>
            </a:r>
            <a:r>
              <a:rPr lang="en-US" sz="1200" b="0" i="0" kern="1200" dirty="0" smtClean="0">
                <a:solidFill>
                  <a:schemeClr val="tx1"/>
                </a:solidFill>
                <a:latin typeface="+mn-lt"/>
                <a:ea typeface="+mn-ea"/>
                <a:cs typeface="+mn-cs"/>
              </a:rPr>
              <a:t> the way in which basic data access operations can be made available via REST. It’s built on top of Atom protocol and extends it by adding metadata to describe the data source and a standard means of querying the underlying data.</a:t>
            </a:r>
          </a:p>
          <a:p>
            <a:r>
              <a:rPr lang="en-US" sz="1200" b="0" i="0" kern="1200" dirty="0" smtClean="0">
                <a:solidFill>
                  <a:schemeClr val="tx1"/>
                </a:solidFill>
                <a:latin typeface="+mn-lt"/>
                <a:ea typeface="+mn-ea"/>
                <a:cs typeface="+mn-cs"/>
              </a:rPr>
              <a:t>At</a:t>
            </a:r>
            <a:r>
              <a:rPr lang="en-US" sz="1200" b="0" i="0" kern="1200" baseline="0" dirty="0" smtClean="0">
                <a:solidFill>
                  <a:schemeClr val="tx1"/>
                </a:solidFill>
                <a:latin typeface="+mn-lt"/>
                <a:ea typeface="+mn-ea"/>
                <a:cs typeface="+mn-cs"/>
              </a:rPr>
              <a:t> this point, the apps already using </a:t>
            </a:r>
            <a:r>
              <a:rPr lang="en-US" sz="1200" b="0" i="0" kern="1200" baseline="0" dirty="0" err="1" smtClean="0">
                <a:solidFill>
                  <a:schemeClr val="tx1"/>
                </a:solidFill>
                <a:latin typeface="+mn-lt"/>
                <a:ea typeface="+mn-ea"/>
                <a:cs typeface="+mn-cs"/>
              </a:rPr>
              <a:t>netflix’s</a:t>
            </a:r>
            <a:r>
              <a:rPr lang="en-US" sz="1200" b="0" i="0" kern="1200" baseline="0" dirty="0" smtClean="0">
                <a:solidFill>
                  <a:schemeClr val="tx1"/>
                </a:solidFill>
                <a:latin typeface="+mn-lt"/>
                <a:ea typeface="+mn-ea"/>
                <a:cs typeface="+mn-cs"/>
              </a:rPr>
              <a:t> API were allowed access and were functioning. </a:t>
            </a:r>
          </a:p>
          <a:p>
            <a:endParaRPr lang="en-US" sz="1200" b="0" i="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Why did the shift occur?</a:t>
            </a:r>
            <a:r>
              <a:rPr lang="en-US" sz="1200" b="0" i="0" kern="1200" baseline="0" dirty="0" smtClean="0">
                <a:solidFill>
                  <a:schemeClr val="tx1"/>
                </a:solidFill>
                <a:latin typeface="+mn-lt"/>
                <a:ea typeface="+mn-ea"/>
                <a:cs typeface="+mn-cs"/>
              </a:rPr>
              <a:t> They are more about supporting </a:t>
            </a:r>
            <a:r>
              <a:rPr lang="en-US" sz="1200" b="0" i="0" kern="1200" baseline="0" dirty="0" err="1" smtClean="0">
                <a:solidFill>
                  <a:schemeClr val="tx1"/>
                </a:solidFill>
                <a:latin typeface="+mn-lt"/>
                <a:ea typeface="+mn-ea"/>
                <a:cs typeface="+mn-cs"/>
              </a:rPr>
              <a:t>netflix</a:t>
            </a:r>
            <a:r>
              <a:rPr lang="en-US" sz="1200" b="0" i="0" kern="1200" baseline="0" dirty="0" smtClean="0">
                <a:solidFill>
                  <a:schemeClr val="tx1"/>
                </a:solidFill>
                <a:latin typeface="+mn-lt"/>
                <a:ea typeface="+mn-ea"/>
                <a:cs typeface="+mn-cs"/>
              </a:rPr>
              <a:t> on all the devices it is available 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To better focus our efforts and to align them with the needs of our global member base, we will be retiring the public API program. Effective on November 14, 2014, public API developers will no longer be able to access Netflix content. All requests to the public API will return 404 errors.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32071C4-CE30-4DCB-9F70-E059CEB74C4B}" type="slidenum">
              <a:rPr lang="en-US" smtClean="0"/>
              <a:pPr/>
              <a:t>9</a:t>
            </a:fld>
            <a:endParaRPr lang="en-US"/>
          </a:p>
        </p:txBody>
      </p:sp>
    </p:spTree>
    <p:extLst>
      <p:ext uri="{BB962C8B-B14F-4D97-AF65-F5344CB8AC3E}">
        <p14:creationId xmlns="" xmlns:p14="http://schemas.microsoft.com/office/powerpoint/2010/main" val="856424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b="0" i="0" kern="1200" dirty="0" smtClean="0">
                <a:solidFill>
                  <a:schemeClr val="tx1"/>
                </a:solidFill>
                <a:latin typeface="+mn-lt"/>
                <a:ea typeface="+mn-ea"/>
                <a:cs typeface="+mn-cs"/>
              </a:rPr>
              <a:t>have to fill out some basic profile info and respond to an email round-trip</a:t>
            </a:r>
          </a:p>
          <a:p>
            <a:pPr marL="228600" indent="-228600">
              <a:buAutoNum type="arabicParenR"/>
            </a:pPr>
            <a:r>
              <a:rPr lang="en-US" sz="1200" b="0" i="0" kern="1200" dirty="0" smtClean="0">
                <a:solidFill>
                  <a:schemeClr val="tx1"/>
                </a:solidFill>
                <a:latin typeface="+mn-lt"/>
                <a:ea typeface="+mn-ea"/>
                <a:cs typeface="+mn-cs"/>
              </a:rPr>
              <a:t>you say a bit about what your app does and it gives you a key and secret. When you submit the registration, it will give you a result like this. The first string is your </a:t>
            </a:r>
            <a:r>
              <a:rPr lang="en-US" sz="1200" b="0" i="0" kern="1200" dirty="0" err="1" smtClean="0">
                <a:solidFill>
                  <a:schemeClr val="tx1"/>
                </a:solidFill>
                <a:latin typeface="+mn-lt"/>
                <a:ea typeface="+mn-ea"/>
                <a:cs typeface="+mn-cs"/>
              </a:rPr>
              <a:t>OAuth</a:t>
            </a:r>
            <a:r>
              <a:rPr lang="en-US" sz="1200" b="0" i="0" kern="1200" dirty="0" smtClean="0">
                <a:solidFill>
                  <a:schemeClr val="tx1"/>
                </a:solidFill>
                <a:latin typeface="+mn-lt"/>
                <a:ea typeface="+mn-ea"/>
                <a:cs typeface="+mn-cs"/>
              </a:rPr>
              <a:t> Consumer Key and the second one is your </a:t>
            </a:r>
            <a:r>
              <a:rPr lang="en-US" sz="1200" b="0" i="0" kern="1200" dirty="0" err="1" smtClean="0">
                <a:solidFill>
                  <a:schemeClr val="tx1"/>
                </a:solidFill>
                <a:latin typeface="+mn-lt"/>
                <a:ea typeface="+mn-ea"/>
                <a:cs typeface="+mn-cs"/>
              </a:rPr>
              <a:t>OAuth</a:t>
            </a:r>
            <a:r>
              <a:rPr lang="en-US" sz="1200" b="0" i="0" kern="1200" dirty="0" smtClean="0">
                <a:solidFill>
                  <a:schemeClr val="tx1"/>
                </a:solidFill>
                <a:latin typeface="+mn-lt"/>
                <a:ea typeface="+mn-ea"/>
                <a:cs typeface="+mn-cs"/>
              </a:rPr>
              <a:t> Consumer Secret.</a:t>
            </a:r>
          </a:p>
          <a:p>
            <a:pPr marL="228600" indent="-228600">
              <a:buAutoNum type="arabicParenR"/>
            </a:pPr>
            <a:r>
              <a:rPr lang="en-US" sz="1200" b="0" i="0" kern="1200" dirty="0" smtClean="0">
                <a:solidFill>
                  <a:schemeClr val="tx1"/>
                </a:solidFill>
                <a:latin typeface="+mn-lt"/>
                <a:ea typeface="+mn-ea"/>
                <a:cs typeface="+mn-cs"/>
              </a:rPr>
              <a:t>If you’re not ready to start writing code, you can use an </a:t>
            </a:r>
            <a:r>
              <a:rPr lang="en-US" sz="1200" b="0" i="0" kern="1200" dirty="0" err="1" smtClean="0">
                <a:solidFill>
                  <a:schemeClr val="tx1"/>
                </a:solidFill>
                <a:latin typeface="+mn-lt"/>
                <a:ea typeface="+mn-ea"/>
                <a:cs typeface="+mn-cs"/>
              </a:rPr>
              <a:t>OAuth</a:t>
            </a:r>
            <a:r>
              <a:rPr lang="en-US" sz="1200" b="0" i="0" kern="1200" dirty="0" smtClean="0">
                <a:solidFill>
                  <a:schemeClr val="tx1"/>
                </a:solidFill>
                <a:latin typeface="+mn-lt"/>
                <a:ea typeface="+mn-ea"/>
                <a:cs typeface="+mn-cs"/>
              </a:rPr>
              <a:t> test client</a:t>
            </a:r>
          </a:p>
          <a:p>
            <a:pPr marL="228600" indent="-228600">
              <a:buAutoNum type="arabicParenR"/>
            </a:pPr>
            <a:r>
              <a:rPr lang="en-US" sz="1200" b="0" i="0" kern="1200" dirty="0" smtClean="0">
                <a:solidFill>
                  <a:schemeClr val="tx1"/>
                </a:solidFill>
                <a:latin typeface="+mn-lt"/>
                <a:ea typeface="+mn-ea"/>
                <a:cs typeface="+mn-cs"/>
              </a:rPr>
              <a:t>If your login URL is successfully constructed, it will take the user to an authorization page. If the user approves, they’ll be redirected back to your </a:t>
            </a:r>
            <a:r>
              <a:rPr lang="en-US" sz="1200" b="0" i="0" kern="1200" dirty="0" err="1" smtClean="0">
                <a:solidFill>
                  <a:schemeClr val="tx1"/>
                </a:solidFill>
                <a:latin typeface="+mn-lt"/>
                <a:ea typeface="+mn-ea"/>
                <a:cs typeface="+mn-cs"/>
              </a:rPr>
              <a:t>oauth_callback</a:t>
            </a:r>
            <a:r>
              <a:rPr lang="en-US" sz="1200" b="0" i="0" kern="1200" dirty="0" smtClean="0">
                <a:solidFill>
                  <a:schemeClr val="tx1"/>
                </a:solidFill>
                <a:latin typeface="+mn-lt"/>
                <a:ea typeface="+mn-ea"/>
                <a:cs typeface="+mn-cs"/>
              </a:rPr>
              <a:t> URL (if supplied), and your request token has now been authorized.</a:t>
            </a:r>
          </a:p>
          <a:p>
            <a:pPr marL="228600" indent="-228600">
              <a:buAutoNum type="arabicParenR"/>
            </a:pPr>
            <a:r>
              <a:rPr lang="en-US" sz="1200" b="0" i="0" kern="1200" dirty="0" smtClean="0">
                <a:solidFill>
                  <a:schemeClr val="tx1"/>
                </a:solidFill>
                <a:latin typeface="+mn-lt"/>
                <a:ea typeface="+mn-ea"/>
                <a:cs typeface="+mn-cs"/>
              </a:rPr>
              <a:t>fill out both your consumer token and secret as well as your request token and secret. given the </a:t>
            </a:r>
            <a:r>
              <a:rPr lang="en-US" sz="1200" b="0" i="0" kern="1200" dirty="0" err="1" smtClean="0">
                <a:solidFill>
                  <a:schemeClr val="tx1"/>
                </a:solidFill>
                <a:latin typeface="+mn-lt"/>
                <a:ea typeface="+mn-ea"/>
                <a:cs typeface="+mn-cs"/>
              </a:rPr>
              <a:t>user_id</a:t>
            </a:r>
            <a:r>
              <a:rPr lang="en-US" sz="1200" b="0" i="0" kern="1200" dirty="0" smtClean="0">
                <a:solidFill>
                  <a:schemeClr val="tx1"/>
                </a:solidFill>
                <a:latin typeface="+mn-lt"/>
                <a:ea typeface="+mn-ea"/>
                <a:cs typeface="+mn-cs"/>
              </a:rPr>
              <a:t> for the authorized user, which you need to use when constructing the full URL for REST API calls.</a:t>
            </a:r>
          </a:p>
          <a:p>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10</a:t>
            </a:fld>
            <a:endParaRPr lang="en-US"/>
          </a:p>
        </p:txBody>
      </p:sp>
    </p:spTree>
    <p:extLst>
      <p:ext uri="{BB962C8B-B14F-4D97-AF65-F5344CB8AC3E}">
        <p14:creationId xmlns="" xmlns:p14="http://schemas.microsoft.com/office/powerpoint/2010/main" val="382820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your client does not support all four HTTP verbs, or if your </a:t>
            </a:r>
            <a:r>
              <a:rPr lang="en-US" dirty="0" smtClean="0"/>
              <a:t>GET</a:t>
            </a:r>
            <a:r>
              <a:rPr lang="en-US" sz="1200" b="0" i="0" kern="1200" dirty="0" smtClean="0">
                <a:solidFill>
                  <a:schemeClr val="tx1"/>
                </a:solidFill>
                <a:effectLst/>
                <a:latin typeface="+mn-lt"/>
                <a:ea typeface="+mn-ea"/>
                <a:cs typeface="+mn-cs"/>
              </a:rPr>
              <a:t> request exceeds the URL size limits, you can use the HTTP </a:t>
            </a:r>
            <a:r>
              <a:rPr lang="en-US" dirty="0" smtClean="0"/>
              <a:t>POST</a:t>
            </a:r>
            <a:r>
              <a:rPr lang="en-US" sz="1200" b="0" i="0" kern="1200" dirty="0" smtClean="0">
                <a:solidFill>
                  <a:schemeClr val="tx1"/>
                </a:solidFill>
                <a:effectLst/>
                <a:latin typeface="+mn-lt"/>
                <a:ea typeface="+mn-ea"/>
                <a:cs typeface="+mn-cs"/>
              </a:rPr>
              <a:t> verb instead. When you use </a:t>
            </a:r>
            <a:r>
              <a:rPr lang="en-US" dirty="0" smtClean="0"/>
              <a:t>POST</a:t>
            </a:r>
            <a:r>
              <a:rPr lang="en-US" sz="1200" b="0" i="0" kern="1200" dirty="0" smtClean="0">
                <a:solidFill>
                  <a:schemeClr val="tx1"/>
                </a:solidFill>
                <a:effectLst/>
                <a:latin typeface="+mn-lt"/>
                <a:ea typeface="+mn-ea"/>
                <a:cs typeface="+mn-cs"/>
              </a:rPr>
              <a:t> in this way, either set the </a:t>
            </a:r>
            <a:r>
              <a:rPr lang="en-US" dirty="0" smtClean="0"/>
              <a:t>X-HTTP-Method-Override</a:t>
            </a:r>
            <a:r>
              <a:rPr lang="en-US" sz="1200" b="0" i="0" kern="1200" dirty="0" smtClean="0">
                <a:solidFill>
                  <a:schemeClr val="tx1"/>
                </a:solidFill>
                <a:effectLst/>
                <a:latin typeface="+mn-lt"/>
                <a:ea typeface="+mn-ea"/>
                <a:cs typeface="+mn-cs"/>
              </a:rPr>
              <a:t> header to </a:t>
            </a:r>
            <a:r>
              <a:rPr lang="en-US" dirty="0" smtClean="0"/>
              <a:t>GET</a:t>
            </a:r>
            <a:r>
              <a:rPr lang="en-US" sz="1200" b="0" i="0" kern="1200" dirty="0" smtClean="0">
                <a:solidFill>
                  <a:schemeClr val="tx1"/>
                </a:solidFill>
                <a:effectLst/>
                <a:latin typeface="+mn-lt"/>
                <a:ea typeface="+mn-ea"/>
                <a:cs typeface="+mn-cs"/>
              </a:rPr>
              <a:t>, </a:t>
            </a:r>
            <a:r>
              <a:rPr lang="en-US" dirty="0" smtClean="0"/>
              <a:t>PUT</a:t>
            </a:r>
            <a:r>
              <a:rPr lang="en-US" sz="1200" b="0" i="0" kern="1200" dirty="0" smtClean="0">
                <a:solidFill>
                  <a:schemeClr val="tx1"/>
                </a:solidFill>
                <a:effectLst/>
                <a:latin typeface="+mn-lt"/>
                <a:ea typeface="+mn-ea"/>
                <a:cs typeface="+mn-cs"/>
              </a:rPr>
              <a:t>, or </a:t>
            </a:r>
            <a:r>
              <a:rPr lang="en-US" dirty="0" smtClean="0"/>
              <a:t>DELETE</a:t>
            </a:r>
            <a:r>
              <a:rPr lang="en-US" sz="1200" b="0" i="0" kern="1200" dirty="0" smtClean="0">
                <a:solidFill>
                  <a:schemeClr val="tx1"/>
                </a:solidFill>
                <a:effectLst/>
                <a:latin typeface="+mn-lt"/>
                <a:ea typeface="+mn-ea"/>
                <a:cs typeface="+mn-cs"/>
              </a:rPr>
              <a:t>, or pass a </a:t>
            </a:r>
            <a:r>
              <a:rPr lang="en-US" dirty="0" smtClean="0"/>
              <a:t>method</a:t>
            </a:r>
            <a:r>
              <a:rPr lang="en-US" sz="1200" b="0" i="0" kern="1200" dirty="0" smtClean="0">
                <a:solidFill>
                  <a:schemeClr val="tx1"/>
                </a:solidFill>
                <a:effectLst/>
                <a:latin typeface="+mn-lt"/>
                <a:ea typeface="+mn-ea"/>
                <a:cs typeface="+mn-cs"/>
              </a:rPr>
              <a:t> parameter whose value you set to the HTTP method you want to use (</a:t>
            </a:r>
            <a:r>
              <a:rPr lang="en-US" dirty="0" smtClean="0"/>
              <a:t>GET</a:t>
            </a:r>
            <a:r>
              <a:rPr lang="en-US" sz="1200" b="0" i="0" kern="1200" dirty="0" smtClean="0">
                <a:solidFill>
                  <a:schemeClr val="tx1"/>
                </a:solidFill>
                <a:effectLst/>
                <a:latin typeface="+mn-lt"/>
                <a:ea typeface="+mn-ea"/>
                <a:cs typeface="+mn-cs"/>
              </a:rPr>
              <a:t>, </a:t>
            </a:r>
            <a:r>
              <a:rPr lang="en-US" dirty="0" smtClean="0"/>
              <a:t>PUT</a:t>
            </a:r>
            <a:r>
              <a:rPr lang="en-US" sz="1200" b="0" i="0" kern="1200" dirty="0" smtClean="0">
                <a:solidFill>
                  <a:schemeClr val="tx1"/>
                </a:solidFill>
                <a:effectLst/>
                <a:latin typeface="+mn-lt"/>
                <a:ea typeface="+mn-ea"/>
                <a:cs typeface="+mn-cs"/>
              </a:rPr>
              <a:t>, or </a:t>
            </a:r>
            <a:r>
              <a:rPr lang="en-US" dirty="0" smtClean="0"/>
              <a:t>DELETE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14</a:t>
            </a:fld>
            <a:endParaRPr lang="en-US"/>
          </a:p>
        </p:txBody>
      </p:sp>
    </p:spTree>
    <p:extLst>
      <p:ext uri="{BB962C8B-B14F-4D97-AF65-F5344CB8AC3E}">
        <p14:creationId xmlns="" xmlns:p14="http://schemas.microsoft.com/office/powerpoint/2010/main" val="269443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every request the </a:t>
            </a:r>
            <a:r>
              <a:rPr lang="en-US" baseline="0" dirty="0" err="1" smtClean="0"/>
              <a:t>api</a:t>
            </a:r>
            <a:r>
              <a:rPr lang="en-US" baseline="0" dirty="0" smtClean="0"/>
              <a:t> will return a serious of data in which could result in different amount of information whether It was successful or the possible cause of failure.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15</a:t>
            </a:fld>
            <a:endParaRPr lang="en-US"/>
          </a:p>
        </p:txBody>
      </p:sp>
    </p:spTree>
    <p:extLst>
      <p:ext uri="{BB962C8B-B14F-4D97-AF65-F5344CB8AC3E}">
        <p14:creationId xmlns="" xmlns:p14="http://schemas.microsoft.com/office/powerpoint/2010/main" val="412388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Due to the generic and granular nature of the original REST-based Netflix API, each call returns only a portion of functionality for a given user experience, requiring client applications to make multiple calls that need to be assembled in order to render a single user experience. This interaction model is illustrated in the following diagram: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32071C4-CE30-4DCB-9F70-E059CEB74C4B}" type="slidenum">
              <a:rPr lang="en-US" smtClean="0"/>
              <a:pPr/>
              <a:t>17</a:t>
            </a:fld>
            <a:endParaRPr lang="en-US"/>
          </a:p>
        </p:txBody>
      </p:sp>
    </p:spTree>
    <p:extLst>
      <p:ext uri="{BB962C8B-B14F-4D97-AF65-F5344CB8AC3E}">
        <p14:creationId xmlns="" xmlns:p14="http://schemas.microsoft.com/office/powerpoint/2010/main" val="4111879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706345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7BC7F0AA-677E-4A5F-91D6-FA4F9647DE32}" type="datetimeFigureOut">
              <a:rPr lang="en-US" smtClean="0"/>
              <a:pPr/>
              <a:t>3/27/2015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3412556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703866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208633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51522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352449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2110538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2398190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656658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3044818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C7F0AA-677E-4A5F-91D6-FA4F9647DE32}" type="datetimeFigureOut">
              <a:rPr lang="en-US" smtClean="0"/>
              <a:pPr/>
              <a:t>3/27/2015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833657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C7F0AA-677E-4A5F-91D6-FA4F9647DE32}" type="datetimeFigureOut">
              <a:rPr lang="en-US" smtClean="0"/>
              <a:pPr/>
              <a:t>3/27/2015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2886704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C7F0AA-677E-4A5F-91D6-FA4F9647DE32}" type="datetimeFigureOut">
              <a:rPr lang="en-US" smtClean="0"/>
              <a:pPr/>
              <a:t>3/27/2015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42003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C7F0AA-677E-4A5F-91D6-FA4F9647DE32}" type="datetimeFigureOut">
              <a:rPr lang="en-US" smtClean="0"/>
              <a:pPr/>
              <a:t>3/27/2015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17080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C7F0AA-677E-4A5F-91D6-FA4F9647DE32}" type="datetimeFigureOut">
              <a:rPr lang="en-US" smtClean="0"/>
              <a:pPr/>
              <a:t>3/27/2015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418575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C7F0AA-677E-4A5F-91D6-FA4F9647DE32}" type="datetimeFigureOut">
              <a:rPr lang="en-US" smtClean="0"/>
              <a:pPr/>
              <a:t>3/27/2015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97666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C7F0AA-677E-4A5F-91D6-FA4F9647DE32}" type="datetimeFigureOut">
              <a:rPr lang="en-US" smtClean="0"/>
              <a:pPr/>
              <a:t>3/27/2015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371525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BC7F0AA-677E-4A5F-91D6-FA4F9647DE32}" type="datetimeFigureOut">
              <a:rPr lang="en-US" smtClean="0"/>
              <a:pPr/>
              <a:t>3/27/2015</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01190FD-C9FA-467C-97A2-A496F938365C}" type="slidenum">
              <a:rPr lang="en-US" smtClean="0"/>
              <a:pPr/>
              <a:t>‹#›</a:t>
            </a:fld>
            <a:endParaRPr lang="en-US"/>
          </a:p>
        </p:txBody>
      </p:sp>
    </p:spTree>
    <p:extLst>
      <p:ext uri="{BB962C8B-B14F-4D97-AF65-F5344CB8AC3E}">
        <p14:creationId xmlns="" xmlns:p14="http://schemas.microsoft.com/office/powerpoint/2010/main" val="1284600727"/>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term.ie/oauth/example/client.ph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api.netflix.com/oauth/request_toke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api.netflix.com/oauth/access_token" TargetMode="External"/><Relationship Id="rId2" Type="http://schemas.openxmlformats.org/officeDocument/2006/relationships/hyperlink" Target="http://term.ie/oauth/example/client.php" TargetMode="External"/><Relationship Id="rId1" Type="http://schemas.openxmlformats.org/officeDocument/2006/relationships/slideLayout" Target="../slideLayouts/slideLayout2.xml"/><Relationship Id="rId4" Type="http://schemas.openxmlformats.org/officeDocument/2006/relationships/hyperlink" Target="http://api.netflix.com/users/userID/feed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hemas.netflix.com/feed.queues.instant" TargetMode="External"/><Relationship Id="rId2" Type="http://schemas.openxmlformats.org/officeDocument/2006/relationships/hyperlink" Target="http://api.netflix.com/users/T1G.NK54IqxGkXi3RbkKgudF3ZFkmopPt3lR.dlOLC898-/queues/instant?feed_token=T1v23xnWpcYnhhkIsQ_iyASermOnPjgFKP77FdaXGkWEqUvwrPAjTeVHlgLpMlx2FF&amp;oauth_consumer_key=k5mds6sfn594x4drvtw96n37&amp;output=atom" TargetMode="External"/><Relationship Id="rId1" Type="http://schemas.openxmlformats.org/officeDocument/2006/relationships/slideLayout" Target="../slideLayouts/slideLayout2.xml"/><Relationship Id="rId5" Type="http://schemas.openxmlformats.org/officeDocument/2006/relationships/hyperlink" Target="http://schemas.netflix.com/feed.rental_history.returned" TargetMode="External"/><Relationship Id="rId4" Type="http://schemas.openxmlformats.org/officeDocument/2006/relationships/hyperlink" Target="http://api.netflix.com/users/T1G.NK54IqxGkXi3RbkKgudF3ZFkmopPt3lR.dlOLC898-/rental_history/returned?feed_token=T1ksEAR97Ki14sIyQX2pfnGH0Llom4eaIDMwNWlUOmRZ0duD2YDbp_5PPUKBcedH51XSxPTnUOI5rCLz9feBXx9A--&amp;oauth_consumer_key=k5mds6sfn594x4drvtw96n37&amp;output=at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instantwatcher.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www.yidio.com/" TargetMode="Externa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hyperlink" Target="http://nextguide.tv/?t=shows&amp;c=303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netflixroulette.ne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netflixroulette.net/api/api.php?title=Attack%20on%20tita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netflixroulette.net/api/api.php?title=Friends&amp;year=199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netflixroulette.net/api/api.php?title=House%20of%20cards&amp;type=x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netflixroulette.net/api/api.php?title=House%20of%20cards&amp;type=plain"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netflixroulette.net/api/api.php?actor=Nicolas%20Cage&amp;type=xml" TargetMode="External"/><Relationship Id="rId2" Type="http://schemas.openxmlformats.org/officeDocument/2006/relationships/hyperlink" Target="http://netflixroulette.net/api/api.php?director=Quentin%20Tarantino&amp;type=x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www.docdroid.net/h6sb/netflix-id-liste-.pdf.html" TargetMode="External"/><Relationship Id="rId2" Type="http://schemas.openxmlformats.org/officeDocument/2006/relationships/hyperlink" Target="http://www.netflix.com/WiAltGenre?agi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30000">
              <a:schemeClr val="bg2">
                <a:tint val="97000"/>
                <a:hueMod val="92000"/>
                <a:satMod val="169000"/>
                <a:lumMod val="164000"/>
              </a:schemeClr>
            </a:gs>
            <a:gs pos="69000">
              <a:schemeClr val="accent6">
                <a:alpha val="94000"/>
              </a:schemeClr>
            </a:gs>
          </a:gsLst>
          <a:lin ang="6120000" scaled="1"/>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55332" y="3894667"/>
            <a:ext cx="6400800" cy="1947333"/>
          </a:xfrm>
        </p:spPr>
        <p:txBody>
          <a:bodyPr/>
          <a:lstStyle/>
          <a:p>
            <a:r>
              <a:rPr lang="en-US" dirty="0" smtClean="0">
                <a:solidFill>
                  <a:schemeClr val="tx2">
                    <a:lumMod val="20000"/>
                    <a:lumOff val="80000"/>
                  </a:schemeClr>
                </a:solidFill>
              </a:rPr>
              <a:t>Diego Pinto</a:t>
            </a:r>
          </a:p>
          <a:p>
            <a:r>
              <a:rPr lang="en-US" dirty="0" smtClean="0">
                <a:solidFill>
                  <a:schemeClr val="tx2">
                    <a:lumMod val="20000"/>
                    <a:lumOff val="80000"/>
                  </a:schemeClr>
                </a:solidFill>
              </a:rPr>
              <a:t>-Computer engineering</a:t>
            </a:r>
          </a:p>
          <a:p>
            <a:r>
              <a:rPr lang="en-US" dirty="0" err="1" smtClean="0">
                <a:solidFill>
                  <a:schemeClr val="tx2">
                    <a:lumMod val="20000"/>
                    <a:lumOff val="80000"/>
                  </a:schemeClr>
                </a:solidFill>
              </a:rPr>
              <a:t>Aastha</a:t>
            </a:r>
            <a:r>
              <a:rPr lang="en-US" dirty="0" smtClean="0">
                <a:solidFill>
                  <a:schemeClr val="tx2">
                    <a:lumMod val="20000"/>
                    <a:lumOff val="80000"/>
                  </a:schemeClr>
                </a:solidFill>
              </a:rPr>
              <a:t> Dave</a:t>
            </a:r>
          </a:p>
          <a:p>
            <a:r>
              <a:rPr lang="en-US" dirty="0" smtClean="0">
                <a:solidFill>
                  <a:schemeClr val="tx2">
                    <a:lumMod val="20000"/>
                    <a:lumOff val="80000"/>
                  </a:schemeClr>
                </a:solidFill>
              </a:rPr>
              <a:t>-Computer science</a:t>
            </a:r>
            <a:endParaRPr lang="en-US" dirty="0">
              <a:solidFill>
                <a:schemeClr val="tx2">
                  <a:lumMod val="20000"/>
                  <a:lumOff val="80000"/>
                </a:schemeClr>
              </a:solidFill>
            </a:endParaRPr>
          </a:p>
        </p:txBody>
      </p:sp>
      <p:pic>
        <p:nvPicPr>
          <p:cNvPr id="5" name="Picture 4"/>
          <p:cNvPicPr>
            <a:picLocks noChangeAspect="1"/>
          </p:cNvPicPr>
          <p:nvPr/>
        </p:nvPicPr>
        <p:blipFill>
          <a:blip r:embed="rId2" cstate="print"/>
          <a:stretch>
            <a:fillRect/>
          </a:stretch>
        </p:blipFill>
        <p:spPr>
          <a:xfrm>
            <a:off x="3955732" y="515619"/>
            <a:ext cx="5919632" cy="2656205"/>
          </a:xfrm>
          <a:prstGeom prst="rect">
            <a:avLst/>
          </a:prstGeom>
          <a:effectLst>
            <a:glow>
              <a:schemeClr val="accent1"/>
            </a:glow>
            <a:outerShdw dist="50800" sx="1000" sy="1000" algn="ctr" rotWithShape="0">
              <a:srgbClr val="000000"/>
            </a:outerShdw>
            <a:reflection blurRad="6350" stA="50000" endA="300" endPos="55500" dist="88900" dir="5400000" sy="-100000" algn="bl" rotWithShape="0"/>
            <a:softEdge rad="355600"/>
          </a:effectLst>
        </p:spPr>
      </p:pic>
    </p:spTree>
    <p:extLst>
      <p:ext uri="{BB962C8B-B14F-4D97-AF65-F5344CB8AC3E}">
        <p14:creationId xmlns="" xmlns:p14="http://schemas.microsoft.com/office/powerpoint/2010/main" val="30307225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338" y="6262255"/>
            <a:ext cx="11186946" cy="595745"/>
          </a:xfrm>
        </p:spPr>
        <p:txBody>
          <a:bodyPr>
            <a:normAutofit fontScale="90000"/>
          </a:bodyPr>
          <a:lstStyle/>
          <a:p>
            <a:r>
              <a:rPr lang="en-US" b="1" dirty="0"/>
              <a:t>​Steps to build an app with </a:t>
            </a:r>
            <a:r>
              <a:rPr lang="en-US" b="1" dirty="0" err="1"/>
              <a:t>NetFlix</a:t>
            </a:r>
            <a:r>
              <a:rPr lang="en-US" b="1" dirty="0"/>
              <a:t> API</a:t>
            </a:r>
            <a:endParaRPr lang="en-US" dirty="0"/>
          </a:p>
        </p:txBody>
      </p:sp>
      <p:sp>
        <p:nvSpPr>
          <p:cNvPr id="3" name="Content Placeholder 2"/>
          <p:cNvSpPr>
            <a:spLocks noGrp="1"/>
          </p:cNvSpPr>
          <p:nvPr>
            <p:ph idx="1"/>
          </p:nvPr>
        </p:nvSpPr>
        <p:spPr>
          <a:xfrm>
            <a:off x="0" y="-1"/>
            <a:ext cx="12192000" cy="6561221"/>
          </a:xfrm>
        </p:spPr>
        <p:txBody>
          <a:bodyPr>
            <a:normAutofit fontScale="47500" lnSpcReduction="20000"/>
          </a:bodyPr>
          <a:lstStyle/>
          <a:p>
            <a:pPr marL="457200" indent="-457200">
              <a:buFont typeface="+mj-lt"/>
              <a:buAutoNum type="arabicPeriod"/>
            </a:pPr>
            <a:r>
              <a:rPr lang="en-US" sz="5100" dirty="0" smtClean="0"/>
              <a:t>Sign up for </a:t>
            </a:r>
            <a:r>
              <a:rPr lang="en-US" sz="5100" dirty="0" err="1" smtClean="0"/>
              <a:t>mashery</a:t>
            </a:r>
            <a:r>
              <a:rPr lang="en-US" sz="5100" dirty="0" smtClean="0"/>
              <a:t> (which hosts Netflix’s API)</a:t>
            </a:r>
          </a:p>
          <a:p>
            <a:pPr marL="457200" indent="-457200">
              <a:buFont typeface="+mj-lt"/>
              <a:buAutoNum type="arabicPeriod"/>
            </a:pPr>
            <a:r>
              <a:rPr lang="en-US" sz="5100" dirty="0" smtClean="0"/>
              <a:t>Register for an application key </a:t>
            </a:r>
          </a:p>
          <a:p>
            <a:pPr marL="914400" lvl="1" indent="-457200">
              <a:buFont typeface="+mj-lt"/>
              <a:buAutoNum type="alphaLcPeriod"/>
            </a:pPr>
            <a:r>
              <a:rPr lang="en-US" sz="5100" dirty="0" smtClean="0"/>
              <a:t>Ex: Netflix API: k5mds6sfn594x4drvtw96n37   Shared Secret: </a:t>
            </a:r>
            <a:r>
              <a:rPr lang="en-US" sz="5100" dirty="0" err="1" smtClean="0"/>
              <a:t>srKNVRubKX</a:t>
            </a:r>
            <a:endParaRPr lang="en-US" sz="5100" dirty="0" smtClean="0"/>
          </a:p>
          <a:p>
            <a:pPr marL="457200" indent="-457200">
              <a:buFont typeface="+mj-lt"/>
              <a:buAutoNum type="arabicPeriod"/>
            </a:pPr>
            <a:r>
              <a:rPr lang="en-US" sz="5100" dirty="0" smtClean="0"/>
              <a:t>Get an </a:t>
            </a:r>
            <a:r>
              <a:rPr lang="en-US" sz="5100" dirty="0" err="1" smtClean="0"/>
              <a:t>OAuth</a:t>
            </a:r>
            <a:r>
              <a:rPr lang="en-US" sz="5100" dirty="0" smtClean="0"/>
              <a:t> request token.</a:t>
            </a:r>
          </a:p>
          <a:p>
            <a:pPr marL="914400" lvl="1" indent="-457200">
              <a:buFont typeface="+mj-lt"/>
              <a:buAutoNum type="alphaLcPeriod"/>
            </a:pPr>
            <a:r>
              <a:rPr lang="en-US" sz="5100" dirty="0" smtClean="0">
                <a:hlinkClick r:id="rId3"/>
              </a:rPr>
              <a:t>http://term.ie/oauth/example/client.php</a:t>
            </a:r>
            <a:endParaRPr lang="en-US" sz="5100" dirty="0" smtClean="0"/>
          </a:p>
          <a:p>
            <a:pPr marL="914400" lvl="1" indent="-457200">
              <a:buFont typeface="+mj-lt"/>
              <a:buAutoNum type="alphaLcPeriod"/>
            </a:pPr>
            <a:r>
              <a:rPr lang="en-US" sz="5100" dirty="0" smtClean="0"/>
              <a:t>Endpoint: </a:t>
            </a:r>
            <a:r>
              <a:rPr lang="en-US" sz="5100" dirty="0" smtClean="0">
                <a:hlinkClick r:id="rId4"/>
              </a:rPr>
              <a:t>http://api.netflix.com/oauth/request_token</a:t>
            </a:r>
            <a:endParaRPr lang="en-US" sz="5100" dirty="0" smtClean="0"/>
          </a:p>
          <a:p>
            <a:pPr marL="914400" lvl="1" indent="-457200">
              <a:buFont typeface="+mj-lt"/>
              <a:buAutoNum type="alphaLcPeriod"/>
            </a:pPr>
            <a:r>
              <a:rPr lang="en-US" sz="5100" b="1" dirty="0" err="1" smtClean="0">
                <a:solidFill>
                  <a:srgbClr val="FF0000"/>
                </a:solidFill>
              </a:rPr>
              <a:t>auth_token</a:t>
            </a:r>
            <a:r>
              <a:rPr lang="en-US" sz="5100" dirty="0" smtClean="0"/>
              <a:t>=bpn8ycnma7hzuwec5dmt8f2j&amp;o</a:t>
            </a:r>
            <a:r>
              <a:rPr lang="en-US" sz="5100" b="1" dirty="0" smtClean="0">
                <a:solidFill>
                  <a:srgbClr val="FF0000"/>
                </a:solidFill>
              </a:rPr>
              <a:t>auth_token_secret</a:t>
            </a:r>
            <a:r>
              <a:rPr lang="en-US" sz="5100" dirty="0" smtClean="0"/>
              <a:t>=</a:t>
            </a:r>
            <a:r>
              <a:rPr lang="en-US" sz="5100" dirty="0" err="1" smtClean="0"/>
              <a:t>DArhPYzsUCkz&amp;</a:t>
            </a:r>
            <a:r>
              <a:rPr lang="en-US" sz="5100" b="1" dirty="0" err="1" smtClean="0">
                <a:solidFill>
                  <a:srgbClr val="FF0000"/>
                </a:solidFill>
              </a:rPr>
              <a:t>application_name</a:t>
            </a:r>
            <a:r>
              <a:rPr lang="en-US" sz="5100" dirty="0" smtClean="0"/>
              <a:t>=JosephSmarrTestApp&amp;logiuser.netflix.com%2Foauth%2Flogin%3Foauth_token%3Dbpn8ycnma7hzuwec</a:t>
            </a:r>
          </a:p>
          <a:p>
            <a:pPr marL="457200" indent="-457200">
              <a:buFont typeface="+mj-lt"/>
              <a:buAutoNum type="arabicPeriod"/>
            </a:pPr>
            <a:r>
              <a:rPr lang="en-US" sz="5100" dirty="0" smtClean="0"/>
              <a:t>Ask the user to authorize the request token</a:t>
            </a:r>
          </a:p>
          <a:p>
            <a:pPr marL="914400" lvl="1" indent="-457200">
              <a:buFont typeface="+mj-lt"/>
              <a:buAutoNum type="alphaLcPeriod"/>
            </a:pPr>
            <a:r>
              <a:rPr lang="en-US" sz="5100" dirty="0" smtClean="0"/>
              <a:t>https://api-user.netflix.com/oauth/</a:t>
            </a:r>
            <a:r>
              <a:rPr lang="en-US" sz="5100" b="1" dirty="0" smtClean="0">
                <a:solidFill>
                  <a:srgbClr val="FF0000"/>
                </a:solidFill>
              </a:rPr>
              <a:t>login?oauth_token</a:t>
            </a:r>
            <a:r>
              <a:rPr lang="en-US" sz="5100" dirty="0" smtClean="0"/>
              <a:t>=bpn8ycnma7hzuwec5dmt8f2j&amp;</a:t>
            </a:r>
            <a:r>
              <a:rPr lang="en-US" sz="5100" b="1" dirty="0" smtClean="0">
                <a:solidFill>
                  <a:srgbClr val="FF0000"/>
                </a:solidFill>
              </a:rPr>
              <a:t>oauth_callback</a:t>
            </a:r>
            <a:r>
              <a:rPr lang="en-US" sz="5100" dirty="0" smtClean="0"/>
              <a:t>=YOUR_CALLBACK_URL&amp;</a:t>
            </a:r>
            <a:r>
              <a:rPr lang="en-US" sz="5100" b="1" dirty="0" smtClean="0">
                <a:solidFill>
                  <a:srgbClr val="FF0000"/>
                </a:solidFill>
              </a:rPr>
              <a:t>oauth_consumer_key</a:t>
            </a:r>
            <a:r>
              <a:rPr lang="en-US" sz="5100" dirty="0" smtClean="0"/>
              <a:t>=k5mds6sfn594x4drvtw96n37&amp;</a:t>
            </a:r>
            <a:r>
              <a:rPr lang="en-US" sz="5100" b="1" dirty="0" smtClean="0">
                <a:solidFill>
                  <a:srgbClr val="FF0000"/>
                </a:solidFill>
              </a:rPr>
              <a:t>application_name</a:t>
            </a:r>
            <a:r>
              <a:rPr lang="en-US" sz="5100" dirty="0" smtClean="0"/>
              <a:t>=JosephSmarrTestApp</a:t>
            </a:r>
          </a:p>
          <a:p>
            <a:endParaRPr lang="en-US" dirty="0"/>
          </a:p>
        </p:txBody>
      </p:sp>
    </p:spTree>
    <p:extLst>
      <p:ext uri="{BB962C8B-B14F-4D97-AF65-F5344CB8AC3E}">
        <p14:creationId xmlns="" xmlns:p14="http://schemas.microsoft.com/office/powerpoint/2010/main" val="652413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37" y="41564"/>
            <a:ext cx="11610108" cy="5846618"/>
          </a:xfrm>
        </p:spPr>
        <p:txBody>
          <a:bodyPr>
            <a:normAutofit fontScale="55000" lnSpcReduction="20000"/>
          </a:bodyPr>
          <a:lstStyle/>
          <a:p>
            <a:pPr marL="914400" indent="-914400">
              <a:buFont typeface="+mj-lt"/>
              <a:buAutoNum type="arabicPeriod" startAt="5"/>
            </a:pPr>
            <a:r>
              <a:rPr lang="en-US" sz="5100" dirty="0" smtClean="0"/>
              <a:t>Exchange the authorized request token for an access token</a:t>
            </a:r>
          </a:p>
          <a:p>
            <a:pPr marL="914400" lvl="1" indent="-457200">
              <a:buFont typeface="+mj-lt"/>
              <a:buAutoNum type="alphaLcPeriod"/>
            </a:pPr>
            <a:r>
              <a:rPr lang="en-US" sz="5100" dirty="0" smtClean="0">
                <a:hlinkClick r:id="rId2"/>
              </a:rPr>
              <a:t>http://term.ie/oauth/example/client.php</a:t>
            </a:r>
            <a:endParaRPr lang="en-US" sz="5100" dirty="0" smtClean="0"/>
          </a:p>
          <a:p>
            <a:pPr marL="914400" lvl="1" indent="-457200">
              <a:buFont typeface="+mj-lt"/>
              <a:buAutoNum type="alphaLcPeriod"/>
            </a:pPr>
            <a:r>
              <a:rPr lang="en-US" sz="5100" dirty="0" smtClean="0"/>
              <a:t>Endpoint: </a:t>
            </a:r>
            <a:r>
              <a:rPr lang="en-US" sz="5100" dirty="0" smtClean="0">
                <a:hlinkClick r:id="rId3"/>
              </a:rPr>
              <a:t>http://api.netflix.com/oauth/access_token</a:t>
            </a:r>
            <a:endParaRPr lang="en-US" sz="5100" dirty="0" smtClean="0"/>
          </a:p>
          <a:p>
            <a:pPr marL="914400" lvl="1" indent="-457200">
              <a:buFont typeface="+mj-lt"/>
              <a:buAutoNum type="alphaLcPeriod"/>
            </a:pPr>
            <a:r>
              <a:rPr lang="en-US" sz="5100" b="1" dirty="0" err="1" smtClean="0">
                <a:solidFill>
                  <a:srgbClr val="FF0000"/>
                </a:solidFill>
              </a:rPr>
              <a:t>oauth_token</a:t>
            </a:r>
            <a:r>
              <a:rPr lang="en-US" sz="5100" b="1" dirty="0" smtClean="0">
                <a:solidFill>
                  <a:srgbClr val="FF0000"/>
                </a:solidFill>
              </a:rPr>
              <a:t>=</a:t>
            </a:r>
            <a:r>
              <a:rPr lang="en-US" sz="5100" dirty="0" smtClean="0"/>
              <a:t>T1lVQLSlIW38NDgeumjnyypbxc6yHD0xkaD21d8DpLVaIs3d2T1Aq_yeOor9PCIW2Bz5ksIPr7aXBKvTTg599m9Q–&amp;</a:t>
            </a:r>
            <a:r>
              <a:rPr lang="en-US" sz="5100" b="1" dirty="0" err="1" smtClean="0">
                <a:solidFill>
                  <a:srgbClr val="FF0000"/>
                </a:solidFill>
              </a:rPr>
              <a:t>user_id</a:t>
            </a:r>
            <a:r>
              <a:rPr lang="en-US" sz="5100" b="1" dirty="0" smtClean="0">
                <a:solidFill>
                  <a:srgbClr val="FF0000"/>
                </a:solidFill>
              </a:rPr>
              <a:t>=</a:t>
            </a:r>
            <a:r>
              <a:rPr lang="en-US" sz="5100" dirty="0" smtClean="0"/>
              <a:t>T1G.NK54IqxGkXi3RbkKgudF3ZFkmopPt3lR.dlOLC898-&amp;</a:t>
            </a:r>
            <a:r>
              <a:rPr lang="en-US" sz="5100" b="1" dirty="0" err="1" smtClean="0">
                <a:solidFill>
                  <a:srgbClr val="FF0000"/>
                </a:solidFill>
              </a:rPr>
              <a:t>oauth_token_secret</a:t>
            </a:r>
            <a:r>
              <a:rPr lang="en-US" sz="5100" dirty="0" smtClean="0"/>
              <a:t>=AKeGYam8NJ4X</a:t>
            </a:r>
          </a:p>
          <a:p>
            <a:pPr marL="914400" indent="-914400">
              <a:buFont typeface="+mj-lt"/>
              <a:buAutoNum type="arabicPeriod" startAt="6"/>
            </a:pPr>
            <a:r>
              <a:rPr lang="en-US" sz="5100" dirty="0" smtClean="0"/>
              <a:t>Make an API call using the access</a:t>
            </a:r>
          </a:p>
          <a:p>
            <a:pPr marL="1371600" lvl="1" indent="-914400">
              <a:buFont typeface="+mj-lt"/>
              <a:buAutoNum type="alphaLcPeriod"/>
            </a:pPr>
            <a:r>
              <a:rPr lang="en-US" sz="4900" dirty="0" smtClean="0"/>
              <a:t>Use </a:t>
            </a:r>
            <a:r>
              <a:rPr lang="en-US" sz="4900" dirty="0" err="1" smtClean="0"/>
              <a:t>OAuth</a:t>
            </a:r>
            <a:r>
              <a:rPr lang="en-US" sz="4900" dirty="0" smtClean="0"/>
              <a:t> test client again</a:t>
            </a:r>
          </a:p>
          <a:p>
            <a:pPr marL="1371600" lvl="1" indent="-914400">
              <a:buFont typeface="+mj-lt"/>
              <a:buAutoNum type="alphaLcPeriod"/>
            </a:pPr>
            <a:r>
              <a:rPr lang="en-US" sz="4900" dirty="0" smtClean="0"/>
              <a:t>Endpoint = </a:t>
            </a:r>
            <a:r>
              <a:rPr lang="en-US" sz="4500" dirty="0" smtClean="0">
                <a:hlinkClick r:id="rId4"/>
              </a:rPr>
              <a:t>http://api.netflix.com/users/userID/feeds</a:t>
            </a:r>
            <a:endParaRPr lang="en-US" sz="4500" dirty="0" smtClean="0"/>
          </a:p>
          <a:p>
            <a:pPr marL="1371600" lvl="1" indent="-914400">
              <a:buFont typeface="+mj-lt"/>
              <a:buAutoNum type="alphaLcPeriod"/>
            </a:pPr>
            <a:r>
              <a:rPr lang="en-US" sz="4900" dirty="0" smtClean="0"/>
              <a:t>Fill out the consumer key and secret as normal</a:t>
            </a:r>
          </a:p>
          <a:p>
            <a:pPr marL="1371600" lvl="1" indent="-914400">
              <a:buFont typeface="+mj-lt"/>
              <a:buAutoNum type="alphaLcPeriod"/>
            </a:pPr>
            <a:r>
              <a:rPr lang="en-US" sz="4900" dirty="0" smtClean="0"/>
              <a:t>Fill out </a:t>
            </a:r>
            <a:r>
              <a:rPr lang="en-US" sz="2400" dirty="0" smtClean="0"/>
              <a:t> </a:t>
            </a:r>
            <a:r>
              <a:rPr lang="en-US" sz="4800" dirty="0" smtClean="0"/>
              <a:t> </a:t>
            </a:r>
            <a:r>
              <a:rPr lang="en-US" sz="4800" dirty="0" err="1" smtClean="0"/>
              <a:t>OAuth</a:t>
            </a:r>
            <a:r>
              <a:rPr lang="en-US" sz="4800" dirty="0" smtClean="0"/>
              <a:t> token and secret under the “request token / secret” fields</a:t>
            </a:r>
          </a:p>
          <a:p>
            <a:endParaRPr lang="en-US" dirty="0"/>
          </a:p>
        </p:txBody>
      </p:sp>
      <p:sp>
        <p:nvSpPr>
          <p:cNvPr id="4" name="Title 1"/>
          <p:cNvSpPr>
            <a:spLocks noGrp="1"/>
          </p:cNvSpPr>
          <p:nvPr>
            <p:ph type="title"/>
          </p:nvPr>
        </p:nvSpPr>
        <p:spPr>
          <a:xfrm>
            <a:off x="732338" y="6262255"/>
            <a:ext cx="11186946" cy="595745"/>
          </a:xfrm>
        </p:spPr>
        <p:txBody>
          <a:bodyPr>
            <a:normAutofit fontScale="90000"/>
          </a:bodyPr>
          <a:lstStyle/>
          <a:p>
            <a:r>
              <a:rPr lang="en-US" b="1" dirty="0"/>
              <a:t>​Steps to build an app with </a:t>
            </a:r>
            <a:r>
              <a:rPr lang="en-US" b="1" dirty="0" err="1"/>
              <a:t>NetFlix</a:t>
            </a:r>
            <a:r>
              <a:rPr lang="en-US" b="1" dirty="0"/>
              <a:t> API</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5915891"/>
          </a:xfrm>
        </p:spPr>
        <p:txBody>
          <a:bodyPr>
            <a:normAutofit/>
          </a:bodyPr>
          <a:lstStyle/>
          <a:p>
            <a:pPr marL="457200" indent="-457200">
              <a:buFont typeface="+mj-lt"/>
              <a:buAutoNum type="arabicPeriod" startAt="7"/>
            </a:pPr>
            <a:r>
              <a:rPr lang="en-US" dirty="0" smtClean="0"/>
              <a:t>Fetch the feed of recently returned data.</a:t>
            </a:r>
          </a:p>
          <a:p>
            <a:pPr marL="914400" lvl="1" indent="-457200"/>
            <a:r>
              <a:rPr lang="en-US" dirty="0" smtClean="0"/>
              <a:t>[resource]</a:t>
            </a:r>
            <a:br>
              <a:rPr lang="en-US" dirty="0" smtClean="0"/>
            </a:br>
            <a:r>
              <a:rPr lang="en-US" dirty="0" smtClean="0"/>
              <a:t>  [link </a:t>
            </a:r>
            <a:r>
              <a:rPr lang="en-US" dirty="0" err="1" smtClean="0"/>
              <a:t>href</a:t>
            </a:r>
            <a:r>
              <a:rPr lang="en-US" dirty="0" smtClean="0"/>
              <a:t>=”</a:t>
            </a:r>
            <a:r>
              <a:rPr lang="en-US" dirty="0" smtClean="0">
                <a:hlinkClick r:id="rId2"/>
              </a:rPr>
              <a:t>http://api.netflix.com/users/T1G.NK54IqxGkXi3RbkKgudF3ZFkmopPt3lR.dlOLC898-/queues/instant?feed_token=T1v23xnWpcYnhhkIsQ_iyASermOnPjgFKP77FdaXGkWEqUvwrPAjTeVHlgLpMlx2FF&amp;oauth_consumer_key=k5mds6sfn594x4drvtw96n37&amp;output=atom</a:t>
            </a:r>
            <a:r>
              <a:rPr lang="en-US" dirty="0" smtClean="0"/>
              <a:t>” </a:t>
            </a:r>
            <a:r>
              <a:rPr lang="en-US" dirty="0" err="1" smtClean="0"/>
              <a:t>rel</a:t>
            </a:r>
            <a:r>
              <a:rPr lang="en-US" dirty="0" smtClean="0"/>
              <a:t>=”</a:t>
            </a:r>
            <a:r>
              <a:rPr lang="en-US" dirty="0" smtClean="0">
                <a:hlinkClick r:id="rId3"/>
              </a:rPr>
              <a:t>http://schemas.netflix.com/feed.queues.instant</a:t>
            </a:r>
            <a:r>
              <a:rPr lang="en-US" dirty="0" smtClean="0"/>
              <a:t>” title=”Instant Queue”][/link]</a:t>
            </a:r>
          </a:p>
          <a:p>
            <a:pPr marL="914400" lvl="1" indent="-457200">
              <a:buNone/>
            </a:pPr>
            <a:r>
              <a:rPr lang="en-US" dirty="0" smtClean="0"/>
              <a:t/>
            </a:r>
            <a:br>
              <a:rPr lang="en-US" dirty="0" smtClean="0"/>
            </a:br>
            <a:r>
              <a:rPr lang="en-US" dirty="0" smtClean="0"/>
              <a:t>  [link </a:t>
            </a:r>
            <a:r>
              <a:rPr lang="en-US" dirty="0" err="1" smtClean="0"/>
              <a:t>href</a:t>
            </a:r>
            <a:r>
              <a:rPr lang="en-US" dirty="0" smtClean="0"/>
              <a:t>=”</a:t>
            </a:r>
            <a:r>
              <a:rPr lang="en-US" dirty="0" smtClean="0">
                <a:hlinkClick r:id="rId4"/>
              </a:rPr>
              <a:t>http://api.netflix.com/users/T1G.NK54IqxGkXi3RbkKgudF3ZFkmopPt3lR.dlOLC898-/rental_history/returned?feed_token=T1ksEAR97Ki14sIyQX2pfnGH0Llom4eaIDMwNWlUOmRZ0duD2YDbp_5PPUKBcedH51XSxPTnUOI5rCLz9feBXx9A–&amp;</a:t>
            </a:r>
            <a:r>
              <a:rPr lang="en-US" dirty="0" err="1" smtClean="0">
                <a:hlinkClick r:id="rId4"/>
              </a:rPr>
              <a:t>oauth_consumer_key</a:t>
            </a:r>
            <a:r>
              <a:rPr lang="en-US" dirty="0" smtClean="0">
                <a:hlinkClick r:id="rId4"/>
              </a:rPr>
              <a:t>=k5mds6sfn594x4drvtw96n37&amp;output=atom</a:t>
            </a:r>
            <a:r>
              <a:rPr lang="en-US" dirty="0" smtClean="0"/>
              <a:t>” </a:t>
            </a:r>
            <a:r>
              <a:rPr lang="en-US" dirty="0" err="1" smtClean="0"/>
              <a:t>rel</a:t>
            </a:r>
            <a:r>
              <a:rPr lang="en-US" dirty="0" smtClean="0"/>
              <a:t>=”</a:t>
            </a:r>
            <a:r>
              <a:rPr lang="en-US" dirty="0" smtClean="0">
                <a:hlinkClick r:id="rId5"/>
              </a:rPr>
              <a:t>http://schemas.netflix.com/feed.rental_history.returned</a:t>
            </a:r>
            <a:r>
              <a:rPr lang="en-US" dirty="0" smtClean="0"/>
              <a:t>” title=”Titles Returned Recently”][/link]</a:t>
            </a:r>
            <a:br>
              <a:rPr lang="en-US" dirty="0" smtClean="0"/>
            </a:br>
            <a:r>
              <a:rPr lang="en-US" dirty="0" smtClean="0"/>
              <a:t>[/resource]</a:t>
            </a:r>
          </a:p>
          <a:p>
            <a:endParaRPr lang="en-US" dirty="0"/>
          </a:p>
        </p:txBody>
      </p:sp>
      <p:sp>
        <p:nvSpPr>
          <p:cNvPr id="4" name="Title 1"/>
          <p:cNvSpPr>
            <a:spLocks noGrp="1"/>
          </p:cNvSpPr>
          <p:nvPr>
            <p:ph type="title"/>
          </p:nvPr>
        </p:nvSpPr>
        <p:spPr>
          <a:xfrm>
            <a:off x="711921" y="5948219"/>
            <a:ext cx="10551824" cy="909781"/>
          </a:xfrm>
        </p:spPr>
        <p:txBody>
          <a:bodyPr>
            <a:normAutofit/>
          </a:bodyPr>
          <a:lstStyle/>
          <a:p>
            <a:r>
              <a:rPr lang="en-US" b="1" dirty="0"/>
              <a:t>​Steps to build an app with </a:t>
            </a:r>
            <a:r>
              <a:rPr lang="en-US" b="1" dirty="0" err="1"/>
              <a:t>NetFlix</a:t>
            </a:r>
            <a:r>
              <a:rPr lang="en-US" b="1" dirty="0"/>
              <a:t> API</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145" y="697529"/>
            <a:ext cx="8534400" cy="1507067"/>
          </a:xfrm>
        </p:spPr>
        <p:txBody>
          <a:bodyPr/>
          <a:lstStyle/>
          <a:p>
            <a:r>
              <a:rPr lang="en-US" dirty="0" smtClean="0"/>
              <a:t>Netflix </a:t>
            </a:r>
            <a:r>
              <a:rPr lang="en-US" dirty="0" err="1" smtClean="0"/>
              <a:t>api</a:t>
            </a:r>
            <a:r>
              <a:rPr lang="en-US" dirty="0" smtClean="0"/>
              <a:t> examples</a:t>
            </a:r>
            <a:endParaRPr lang="en-US" dirty="0"/>
          </a:p>
        </p:txBody>
      </p:sp>
      <p:sp>
        <p:nvSpPr>
          <p:cNvPr id="4" name="TextBox 3"/>
          <p:cNvSpPr txBox="1"/>
          <p:nvPr/>
        </p:nvSpPr>
        <p:spPr>
          <a:xfrm>
            <a:off x="640145" y="1912875"/>
            <a:ext cx="7491470" cy="2862322"/>
          </a:xfrm>
          <a:prstGeom prst="rect">
            <a:avLst/>
          </a:prstGeom>
          <a:noFill/>
        </p:spPr>
        <p:txBody>
          <a:bodyPr wrap="square" rtlCol="0">
            <a:spAutoFit/>
          </a:bodyPr>
          <a:lstStyle/>
          <a:p>
            <a:r>
              <a:rPr lang="en-US" dirty="0" smtClean="0"/>
              <a:t>Uses the HTTP GET request for the URL  for a </a:t>
            </a:r>
            <a:r>
              <a:rPr lang="en-US" dirty="0" err="1" smtClean="0"/>
              <a:t>specifc</a:t>
            </a:r>
            <a:r>
              <a:rPr lang="en-US" dirty="0" smtClean="0"/>
              <a:t> resource.</a:t>
            </a:r>
          </a:p>
          <a:p>
            <a:endParaRPr lang="en-US" dirty="0"/>
          </a:p>
          <a:p>
            <a:r>
              <a:rPr lang="en-US" dirty="0" smtClean="0"/>
              <a:t>Example: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 </a:t>
            </a:r>
            <a:endParaRPr lang="en-US" dirty="0"/>
          </a:p>
        </p:txBody>
      </p:sp>
      <p:pic>
        <p:nvPicPr>
          <p:cNvPr id="5" name="Picture 4" descr="Screen Clippi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6420" y="2970948"/>
            <a:ext cx="11358321" cy="587500"/>
          </a:xfrm>
          <a:prstGeom prst="rect">
            <a:avLst/>
          </a:prstGeom>
        </p:spPr>
      </p:pic>
      <p:sp>
        <p:nvSpPr>
          <p:cNvPr id="6" name="TextBox 5"/>
          <p:cNvSpPr txBox="1"/>
          <p:nvPr/>
        </p:nvSpPr>
        <p:spPr>
          <a:xfrm>
            <a:off x="640145" y="3789802"/>
            <a:ext cx="10486891" cy="1754326"/>
          </a:xfrm>
          <a:prstGeom prst="rect">
            <a:avLst/>
          </a:prstGeom>
          <a:noFill/>
        </p:spPr>
        <p:txBody>
          <a:bodyPr wrap="square" rtlCol="0">
            <a:spAutoFit/>
          </a:bodyPr>
          <a:lstStyle/>
          <a:p>
            <a:r>
              <a:rPr lang="en-US" dirty="0" smtClean="0"/>
              <a:t>This will bring you back the entire catalog that Netflix has to offer.</a:t>
            </a:r>
          </a:p>
          <a:p>
            <a:endParaRPr lang="en-US" dirty="0" smtClean="0"/>
          </a:p>
          <a:p>
            <a:r>
              <a:rPr lang="en-US" dirty="0" smtClean="0"/>
              <a:t>Next if you want to bring information about a specific title, you can use the HTTP link return as a resource itself.</a:t>
            </a:r>
          </a:p>
          <a:p>
            <a:endParaRPr lang="en-US" dirty="0"/>
          </a:p>
          <a:p>
            <a:endParaRPr lang="en-US" dirty="0"/>
          </a:p>
        </p:txBody>
      </p:sp>
      <p:pic>
        <p:nvPicPr>
          <p:cNvPr id="7" name="Picture 6" descr="Screen Clippi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6420" y="5326273"/>
            <a:ext cx="11802421" cy="506997"/>
          </a:xfrm>
          <a:prstGeom prst="rect">
            <a:avLst/>
          </a:prstGeom>
        </p:spPr>
      </p:pic>
    </p:spTree>
    <p:extLst>
      <p:ext uri="{BB962C8B-B14F-4D97-AF65-F5344CB8AC3E}">
        <p14:creationId xmlns="" xmlns:p14="http://schemas.microsoft.com/office/powerpoint/2010/main" val="1911203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41" y="5203428"/>
            <a:ext cx="8534400" cy="1507067"/>
          </a:xfrm>
        </p:spPr>
        <p:txBody>
          <a:bodyPr/>
          <a:lstStyle/>
          <a:p>
            <a:r>
              <a:rPr lang="en-US" dirty="0" smtClean="0"/>
              <a:t>Cont..</a:t>
            </a:r>
            <a:endParaRPr lang="en-US" dirty="0"/>
          </a:p>
        </p:txBody>
      </p:sp>
      <p:sp>
        <p:nvSpPr>
          <p:cNvPr id="8" name="TextBox 7"/>
          <p:cNvSpPr txBox="1"/>
          <p:nvPr/>
        </p:nvSpPr>
        <p:spPr>
          <a:xfrm>
            <a:off x="1277957" y="694063"/>
            <a:ext cx="4164376" cy="923330"/>
          </a:xfrm>
          <a:prstGeom prst="rect">
            <a:avLst/>
          </a:prstGeom>
          <a:noFill/>
        </p:spPr>
        <p:txBody>
          <a:bodyPr wrap="square" rtlCol="0">
            <a:spAutoFit/>
          </a:bodyPr>
          <a:lstStyle/>
          <a:p>
            <a:r>
              <a:rPr lang="en-US" dirty="0" err="1" smtClean="0"/>
              <a:t>Exctract</a:t>
            </a:r>
            <a:r>
              <a:rPr lang="en-US" dirty="0" smtClean="0"/>
              <a:t> the URL resource for the movie and you could use it with the GET method.</a:t>
            </a:r>
            <a:endParaRPr lang="en-US" dirty="0"/>
          </a:p>
        </p:txBody>
      </p:sp>
      <p:pic>
        <p:nvPicPr>
          <p:cNvPr id="9" name="Picture 8" descr="Screen Clippi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6772" y="2010421"/>
            <a:ext cx="10906091" cy="259053"/>
          </a:xfrm>
          <a:prstGeom prst="rect">
            <a:avLst/>
          </a:prstGeom>
        </p:spPr>
      </p:pic>
      <p:sp>
        <p:nvSpPr>
          <p:cNvPr id="12" name="TextBox 11"/>
          <p:cNvSpPr txBox="1"/>
          <p:nvPr/>
        </p:nvSpPr>
        <p:spPr>
          <a:xfrm>
            <a:off x="983848" y="2939970"/>
            <a:ext cx="5578998"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If client does not support http verbs, this will not function correctly.</a:t>
            </a:r>
          </a:p>
          <a:p>
            <a:endParaRPr lang="en-US" dirty="0" smtClean="0"/>
          </a:p>
          <a:p>
            <a:endParaRPr lang="en-US" dirty="0"/>
          </a:p>
          <a:p>
            <a:pPr marL="285750" indent="-285750">
              <a:buFont typeface="Arial" panose="020B0604020202020204" pitchFamily="34" charset="0"/>
              <a:buChar char="•"/>
            </a:pPr>
            <a:r>
              <a:rPr lang="en-US" dirty="0" smtClean="0"/>
              <a:t>All responses are in XML </a:t>
            </a:r>
          </a:p>
          <a:p>
            <a:r>
              <a:rPr lang="en-US" b="1" dirty="0" smtClean="0"/>
              <a:t>Extensible </a:t>
            </a:r>
            <a:r>
              <a:rPr lang="en-US" b="1" dirty="0"/>
              <a:t>Markup Language</a:t>
            </a:r>
            <a:r>
              <a:rPr lang="en-US" dirty="0"/>
              <a:t> </a:t>
            </a:r>
          </a:p>
          <a:p>
            <a:r>
              <a:rPr lang="en-US" dirty="0" smtClean="0"/>
              <a:t>	</a:t>
            </a:r>
            <a:endParaRPr lang="en-US" dirty="0"/>
          </a:p>
        </p:txBody>
      </p:sp>
    </p:spTree>
    <p:extLst>
      <p:ext uri="{BB962C8B-B14F-4D97-AF65-F5344CB8AC3E}">
        <p14:creationId xmlns="" xmlns:p14="http://schemas.microsoft.com/office/powerpoint/2010/main" val="3087111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46000">
              <a:schemeClr val="accent4">
                <a:lumMod val="60000"/>
                <a:lumOff val="4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7274" y="387508"/>
            <a:ext cx="8534400" cy="1507067"/>
          </a:xfrm>
        </p:spPr>
        <p:txBody>
          <a:bodyPr/>
          <a:lstStyle/>
          <a:p>
            <a:r>
              <a:rPr lang="en-US" dirty="0" smtClean="0"/>
              <a:t>Built in error handler</a:t>
            </a:r>
            <a:endParaRPr lang="en-US" dirty="0"/>
          </a:p>
        </p:txBody>
      </p:sp>
      <p:pic>
        <p:nvPicPr>
          <p:cNvPr id="5" name="Picture 4" descr="Screen Clippi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79415" y="1753716"/>
            <a:ext cx="9687040" cy="4008106"/>
          </a:xfrm>
          <a:prstGeom prst="rect">
            <a:avLst/>
          </a:prstGeom>
        </p:spPr>
      </p:pic>
    </p:spTree>
    <p:extLst>
      <p:ext uri="{BB962C8B-B14F-4D97-AF65-F5344CB8AC3E}">
        <p14:creationId xmlns="" xmlns:p14="http://schemas.microsoft.com/office/powerpoint/2010/main" val="593881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380" y="5147089"/>
            <a:ext cx="8534400" cy="1507067"/>
          </a:xfrm>
        </p:spPr>
        <p:txBody>
          <a:bodyPr/>
          <a:lstStyle/>
          <a:p>
            <a:r>
              <a:rPr lang="en-US" dirty="0" smtClean="0"/>
              <a:t>Example of return</a:t>
            </a:r>
            <a:endParaRPr lang="en-US" dirty="0"/>
          </a:p>
        </p:txBody>
      </p:sp>
      <p:pic>
        <p:nvPicPr>
          <p:cNvPr id="5" name="Picture 4" descr="Screen Clippi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88380" y="1314232"/>
            <a:ext cx="11057505" cy="1139600"/>
          </a:xfrm>
          <a:prstGeom prst="rect">
            <a:avLst/>
          </a:prstGeom>
        </p:spPr>
      </p:pic>
      <p:sp>
        <p:nvSpPr>
          <p:cNvPr id="6" name="TextBox 5"/>
          <p:cNvSpPr txBox="1"/>
          <p:nvPr/>
        </p:nvSpPr>
        <p:spPr>
          <a:xfrm>
            <a:off x="1794076" y="740780"/>
            <a:ext cx="1620957" cy="369332"/>
          </a:xfrm>
          <a:prstGeom prst="rect">
            <a:avLst/>
          </a:prstGeom>
          <a:noFill/>
        </p:spPr>
        <p:txBody>
          <a:bodyPr wrap="none" rtlCol="0">
            <a:spAutoFit/>
          </a:bodyPr>
          <a:lstStyle/>
          <a:p>
            <a:r>
              <a:rPr lang="en-US" dirty="0" smtClean="0"/>
              <a:t>Failure return</a:t>
            </a:r>
            <a:endParaRPr lang="en-US" dirty="0"/>
          </a:p>
        </p:txBody>
      </p:sp>
      <p:pic>
        <p:nvPicPr>
          <p:cNvPr id="7" name="Picture 6" descr="Screen Clippi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88380" y="3510393"/>
            <a:ext cx="8287578" cy="1848686"/>
          </a:xfrm>
          <a:prstGeom prst="rect">
            <a:avLst/>
          </a:prstGeom>
        </p:spPr>
      </p:pic>
      <p:sp>
        <p:nvSpPr>
          <p:cNvPr id="8" name="TextBox 7"/>
          <p:cNvSpPr txBox="1"/>
          <p:nvPr/>
        </p:nvSpPr>
        <p:spPr>
          <a:xfrm>
            <a:off x="1609345" y="2916704"/>
            <a:ext cx="2042547" cy="369332"/>
          </a:xfrm>
          <a:prstGeom prst="rect">
            <a:avLst/>
          </a:prstGeom>
          <a:noFill/>
        </p:spPr>
        <p:txBody>
          <a:bodyPr wrap="none" rtlCol="0">
            <a:spAutoFit/>
          </a:bodyPr>
          <a:lstStyle/>
          <a:p>
            <a:r>
              <a:rPr lang="en-US" dirty="0" smtClean="0"/>
              <a:t>Successful return</a:t>
            </a:r>
            <a:endParaRPr lang="en-US" dirty="0"/>
          </a:p>
        </p:txBody>
      </p:sp>
    </p:spTree>
    <p:extLst>
      <p:ext uri="{BB962C8B-B14F-4D97-AF65-F5344CB8AC3E}">
        <p14:creationId xmlns="" xmlns:p14="http://schemas.microsoft.com/office/powerpoint/2010/main" val="1231562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09920" y="462365"/>
            <a:ext cx="10837080" cy="4653645"/>
          </a:xfrm>
          <a:prstGeom prst="rect">
            <a:avLst/>
          </a:prstGeom>
        </p:spPr>
      </p:pic>
      <p:sp>
        <p:nvSpPr>
          <p:cNvPr id="5" name="TextBox 4"/>
          <p:cNvSpPr txBox="1"/>
          <p:nvPr/>
        </p:nvSpPr>
        <p:spPr>
          <a:xfrm>
            <a:off x="2801073" y="5486400"/>
            <a:ext cx="5139160" cy="369332"/>
          </a:xfrm>
          <a:prstGeom prst="rect">
            <a:avLst/>
          </a:prstGeom>
          <a:noFill/>
        </p:spPr>
        <p:txBody>
          <a:bodyPr wrap="square" rtlCol="0">
            <a:spAutoFit/>
          </a:bodyPr>
          <a:lstStyle/>
          <a:p>
            <a:r>
              <a:rPr lang="en-US" dirty="0" smtClean="0"/>
              <a:t>Before</a:t>
            </a:r>
            <a:endParaRPr lang="en-US" dirty="0"/>
          </a:p>
        </p:txBody>
      </p:sp>
    </p:spTree>
    <p:extLst>
      <p:ext uri="{BB962C8B-B14F-4D97-AF65-F5344CB8AC3E}">
        <p14:creationId xmlns="" xmlns:p14="http://schemas.microsoft.com/office/powerpoint/2010/main" val="1594409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0859" y="523797"/>
            <a:ext cx="10403790" cy="4499616"/>
          </a:xfrm>
          <a:prstGeom prst="rect">
            <a:avLst/>
          </a:prstGeom>
        </p:spPr>
      </p:pic>
      <p:sp>
        <p:nvSpPr>
          <p:cNvPr id="5" name="TextBox 4"/>
          <p:cNvSpPr txBox="1"/>
          <p:nvPr/>
        </p:nvSpPr>
        <p:spPr>
          <a:xfrm>
            <a:off x="4352081" y="6099858"/>
            <a:ext cx="2025570" cy="369332"/>
          </a:xfrm>
          <a:prstGeom prst="rect">
            <a:avLst/>
          </a:prstGeom>
          <a:noFill/>
        </p:spPr>
        <p:txBody>
          <a:bodyPr wrap="square" rtlCol="0">
            <a:spAutoFit/>
          </a:bodyPr>
          <a:lstStyle/>
          <a:p>
            <a:r>
              <a:rPr lang="en-US" dirty="0" smtClean="0"/>
              <a:t>After</a:t>
            </a:r>
            <a:endParaRPr lang="en-US" dirty="0"/>
          </a:p>
        </p:txBody>
      </p:sp>
    </p:spTree>
    <p:extLst>
      <p:ext uri="{BB962C8B-B14F-4D97-AF65-F5344CB8AC3E}">
        <p14:creationId xmlns="" xmlns:p14="http://schemas.microsoft.com/office/powerpoint/2010/main" val="1675719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231354" y="235479"/>
            <a:ext cx="8754379" cy="5295498"/>
          </a:xfrm>
          <a:prstGeom prst="rect">
            <a:avLst/>
          </a:prstGeom>
        </p:spPr>
      </p:pic>
      <p:sp>
        <p:nvSpPr>
          <p:cNvPr id="6" name="Rectangle 5"/>
          <p:cNvSpPr/>
          <p:nvPr/>
        </p:nvSpPr>
        <p:spPr>
          <a:xfrm>
            <a:off x="459539" y="5295498"/>
            <a:ext cx="10513262" cy="1754326"/>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General architecture of the API</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TextBox 6"/>
          <p:cNvSpPr txBox="1"/>
          <p:nvPr/>
        </p:nvSpPr>
        <p:spPr>
          <a:xfrm>
            <a:off x="9114441" y="469794"/>
            <a:ext cx="2740673" cy="523220"/>
          </a:xfrm>
          <a:prstGeom prst="rect">
            <a:avLst/>
          </a:prstGeom>
          <a:noFill/>
        </p:spPr>
        <p:txBody>
          <a:bodyPr wrap="square" rtlCol="0">
            <a:spAutoFit/>
          </a:bodyPr>
          <a:lstStyle/>
          <a:p>
            <a:r>
              <a:rPr lang="en-US" sz="2600" dirty="0" smtClean="0"/>
              <a:t>Use of </a:t>
            </a:r>
            <a:r>
              <a:rPr lang="en-US" sz="2800" dirty="0" smtClean="0"/>
              <a:t>polyglot</a:t>
            </a:r>
            <a:endParaRPr lang="en-US" sz="2600" dirty="0"/>
          </a:p>
        </p:txBody>
      </p:sp>
      <p:sp>
        <p:nvSpPr>
          <p:cNvPr id="8" name="TextBox 7"/>
          <p:cNvSpPr txBox="1"/>
          <p:nvPr/>
        </p:nvSpPr>
        <p:spPr>
          <a:xfrm>
            <a:off x="9082355" y="1682899"/>
            <a:ext cx="2740673" cy="1200329"/>
          </a:xfrm>
          <a:prstGeom prst="rect">
            <a:avLst/>
          </a:prstGeom>
          <a:noFill/>
        </p:spPr>
        <p:txBody>
          <a:bodyPr wrap="square" rtlCol="0">
            <a:spAutoFit/>
          </a:bodyPr>
          <a:lstStyle/>
          <a:p>
            <a:r>
              <a:rPr lang="en-US" sz="2400" dirty="0" smtClean="0"/>
              <a:t>Dynamic </a:t>
            </a:r>
          </a:p>
          <a:p>
            <a:r>
              <a:rPr lang="en-US" sz="2400" dirty="0" smtClean="0"/>
              <a:t>Real-time execution</a:t>
            </a:r>
            <a:endParaRPr lang="en-US" sz="2400" dirty="0"/>
          </a:p>
        </p:txBody>
      </p:sp>
      <p:sp>
        <p:nvSpPr>
          <p:cNvPr id="9" name="TextBox 8"/>
          <p:cNvSpPr txBox="1"/>
          <p:nvPr/>
        </p:nvSpPr>
        <p:spPr>
          <a:xfrm>
            <a:off x="9082354" y="3374507"/>
            <a:ext cx="2740673" cy="461665"/>
          </a:xfrm>
          <a:prstGeom prst="rect">
            <a:avLst/>
          </a:prstGeom>
          <a:noFill/>
        </p:spPr>
        <p:txBody>
          <a:bodyPr wrap="square" rtlCol="0">
            <a:spAutoFit/>
          </a:bodyPr>
          <a:lstStyle/>
          <a:p>
            <a:r>
              <a:rPr lang="en-US" sz="2400" dirty="0" smtClean="0"/>
              <a:t>Use of java API</a:t>
            </a:r>
            <a:endParaRPr lang="en-US" sz="2400" dirty="0"/>
          </a:p>
        </p:txBody>
      </p:sp>
    </p:spTree>
    <p:extLst>
      <p:ext uri="{BB962C8B-B14F-4D97-AF65-F5344CB8AC3E}">
        <p14:creationId xmlns="" xmlns:p14="http://schemas.microsoft.com/office/powerpoint/2010/main" val="8266993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8991600" cy="6858000"/>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1280" y="398046"/>
            <a:ext cx="5831840" cy="677108"/>
          </a:xfrm>
          <a:prstGeom prst="rect">
            <a:avLst/>
          </a:prstGeom>
          <a:noFill/>
        </p:spPr>
        <p:txBody>
          <a:bodyPr wrap="square" rtlCol="0">
            <a:spAutoFit/>
          </a:bodyPr>
          <a:lstStyle/>
          <a:p>
            <a:r>
              <a:rPr lang="en-US" sz="3800" b="1" u="sng" dirty="0" smtClean="0">
                <a:solidFill>
                  <a:schemeClr val="accent6"/>
                </a:solidFill>
              </a:rPr>
              <a:t>History of Netflix</a:t>
            </a:r>
            <a:endParaRPr lang="en-US" sz="3800" b="1" u="sng" dirty="0">
              <a:solidFill>
                <a:schemeClr val="accent6"/>
              </a:solidFill>
            </a:endParaRPr>
          </a:p>
        </p:txBody>
      </p:sp>
      <p:sp>
        <p:nvSpPr>
          <p:cNvPr id="7" name="TextBox 6"/>
          <p:cNvSpPr txBox="1"/>
          <p:nvPr/>
        </p:nvSpPr>
        <p:spPr>
          <a:xfrm>
            <a:off x="172720" y="1473200"/>
            <a:ext cx="7376160" cy="4247317"/>
          </a:xfrm>
          <a:prstGeom prst="rect">
            <a:avLst/>
          </a:prstGeom>
          <a:noFill/>
        </p:spPr>
        <p:txBody>
          <a:bodyPr wrap="square" rtlCol="0">
            <a:spAutoFit/>
          </a:bodyPr>
          <a:lstStyle/>
          <a:p>
            <a:pPr marL="342900" indent="-342900">
              <a:buFont typeface="Arial" panose="020B0604020202020204" pitchFamily="34" charset="0"/>
              <a:buChar char="•"/>
            </a:pPr>
            <a:r>
              <a:rPr lang="en-US" sz="2100" dirty="0" smtClean="0">
                <a:solidFill>
                  <a:schemeClr val="bg1"/>
                </a:solidFill>
              </a:rPr>
              <a:t>Netflix </a:t>
            </a:r>
            <a:r>
              <a:rPr lang="en-US" sz="2100" dirty="0">
                <a:solidFill>
                  <a:schemeClr val="bg1"/>
                </a:solidFill>
              </a:rPr>
              <a:t>is founded in 1997</a:t>
            </a:r>
          </a:p>
          <a:p>
            <a:pPr marL="342900" indent="-342900">
              <a:buFont typeface="Arial" panose="020B0604020202020204" pitchFamily="34" charset="0"/>
              <a:buChar char="•"/>
            </a:pPr>
            <a:endParaRPr lang="en-US" sz="2100" dirty="0" smtClean="0">
              <a:solidFill>
                <a:schemeClr val="bg1"/>
              </a:solidFill>
            </a:endParaRPr>
          </a:p>
          <a:p>
            <a:pPr marL="342900" indent="-342900">
              <a:buFont typeface="Arial" panose="020B0604020202020204" pitchFamily="34" charset="0"/>
              <a:buChar char="•"/>
            </a:pPr>
            <a:r>
              <a:rPr lang="en-US" sz="2100" dirty="0" smtClean="0">
                <a:solidFill>
                  <a:schemeClr val="bg1"/>
                </a:solidFill>
              </a:rPr>
              <a:t>In </a:t>
            </a:r>
            <a:r>
              <a:rPr lang="en-US" sz="2100" dirty="0">
                <a:solidFill>
                  <a:schemeClr val="bg1"/>
                </a:solidFill>
              </a:rPr>
              <a:t>99 the company offers unlimited subscription </a:t>
            </a:r>
          </a:p>
          <a:p>
            <a:pPr marL="342900" indent="-342900">
              <a:buFont typeface="Arial" panose="020B0604020202020204" pitchFamily="34" charset="0"/>
              <a:buChar char="•"/>
            </a:pPr>
            <a:endParaRPr lang="en-US" sz="2100" dirty="0" smtClean="0">
              <a:solidFill>
                <a:schemeClr val="bg1"/>
              </a:solidFill>
            </a:endParaRPr>
          </a:p>
          <a:p>
            <a:pPr marL="342900" indent="-342900">
              <a:buFont typeface="Arial" panose="020B0604020202020204" pitchFamily="34" charset="0"/>
              <a:buChar char="•"/>
            </a:pPr>
            <a:r>
              <a:rPr lang="en-US" sz="2100" dirty="0" smtClean="0">
                <a:solidFill>
                  <a:schemeClr val="bg1"/>
                </a:solidFill>
              </a:rPr>
              <a:t>The </a:t>
            </a:r>
            <a:r>
              <a:rPr lang="en-US" sz="2100" dirty="0">
                <a:solidFill>
                  <a:schemeClr val="bg1"/>
                </a:solidFill>
              </a:rPr>
              <a:t>company did </a:t>
            </a:r>
            <a:r>
              <a:rPr lang="en-US" sz="2100" dirty="0" smtClean="0">
                <a:solidFill>
                  <a:schemeClr val="bg1"/>
                </a:solidFill>
              </a:rPr>
              <a:t>have </a:t>
            </a:r>
            <a:r>
              <a:rPr lang="en-US" sz="2100" dirty="0">
                <a:solidFill>
                  <a:schemeClr val="bg1"/>
                </a:solidFill>
              </a:rPr>
              <a:t>a spike in subscribers in 2005 where it received 4.2 million subs</a:t>
            </a:r>
          </a:p>
          <a:p>
            <a:pPr marL="342900" indent="-342900">
              <a:buFont typeface="Arial" panose="020B0604020202020204" pitchFamily="34" charset="0"/>
              <a:buChar char="•"/>
            </a:pPr>
            <a:endParaRPr lang="en-US" sz="2100" dirty="0" smtClean="0">
              <a:solidFill>
                <a:schemeClr val="bg1"/>
              </a:solidFill>
            </a:endParaRPr>
          </a:p>
          <a:p>
            <a:pPr marL="342900" indent="-342900">
              <a:buFont typeface="Arial" panose="020B0604020202020204" pitchFamily="34" charset="0"/>
              <a:buChar char="•"/>
            </a:pPr>
            <a:r>
              <a:rPr lang="en-US" sz="2100" dirty="0" smtClean="0">
                <a:solidFill>
                  <a:schemeClr val="bg1"/>
                </a:solidFill>
              </a:rPr>
              <a:t>In </a:t>
            </a:r>
            <a:r>
              <a:rPr lang="en-US" sz="2100" dirty="0">
                <a:solidFill>
                  <a:schemeClr val="bg1"/>
                </a:solidFill>
              </a:rPr>
              <a:t>07 the company introduced the online streaming</a:t>
            </a:r>
          </a:p>
          <a:p>
            <a:pPr marL="342900" indent="-342900">
              <a:buFont typeface="Arial" panose="020B0604020202020204" pitchFamily="34" charset="0"/>
              <a:buChar char="•"/>
            </a:pPr>
            <a:endParaRPr lang="en-US" sz="2100" dirty="0" smtClean="0">
              <a:solidFill>
                <a:schemeClr val="bg1"/>
              </a:solidFill>
            </a:endParaRPr>
          </a:p>
          <a:p>
            <a:pPr marL="342900" indent="-342900">
              <a:buFont typeface="Arial" panose="020B0604020202020204" pitchFamily="34" charset="0"/>
              <a:buChar char="•"/>
            </a:pPr>
            <a:r>
              <a:rPr lang="en-US" sz="2100" dirty="0" smtClean="0">
                <a:solidFill>
                  <a:schemeClr val="bg1"/>
                </a:solidFill>
              </a:rPr>
              <a:t>08 </a:t>
            </a:r>
            <a:r>
              <a:rPr lang="en-US" sz="2100" dirty="0">
                <a:solidFill>
                  <a:schemeClr val="bg1"/>
                </a:solidFill>
              </a:rPr>
              <a:t>Netflix now is partnered with company to </a:t>
            </a:r>
            <a:r>
              <a:rPr lang="en-US" sz="2100" dirty="0" smtClean="0">
                <a:solidFill>
                  <a:schemeClr val="bg1"/>
                </a:solidFill>
              </a:rPr>
              <a:t>allow streaming </a:t>
            </a:r>
            <a:r>
              <a:rPr lang="en-US" sz="2100" dirty="0">
                <a:solidFill>
                  <a:schemeClr val="bg1"/>
                </a:solidFill>
              </a:rPr>
              <a:t>on other devices like 360, </a:t>
            </a:r>
            <a:r>
              <a:rPr lang="en-US" sz="2100" dirty="0" err="1">
                <a:solidFill>
                  <a:schemeClr val="bg1"/>
                </a:solidFill>
              </a:rPr>
              <a:t>blu</a:t>
            </a:r>
            <a:r>
              <a:rPr lang="en-US" sz="2100" dirty="0">
                <a:solidFill>
                  <a:schemeClr val="bg1"/>
                </a:solidFill>
              </a:rPr>
              <a:t>-ray players-and </a:t>
            </a:r>
            <a:r>
              <a:rPr lang="en-US" sz="2100" dirty="0" err="1">
                <a:solidFill>
                  <a:schemeClr val="bg1"/>
                </a:solidFill>
              </a:rPr>
              <a:t>tv</a:t>
            </a:r>
            <a:r>
              <a:rPr lang="en-US" sz="2100" dirty="0">
                <a:solidFill>
                  <a:schemeClr val="bg1"/>
                </a:solidFill>
              </a:rPr>
              <a:t> set </a:t>
            </a:r>
            <a:r>
              <a:rPr lang="en-US" sz="2100" dirty="0" smtClean="0">
                <a:solidFill>
                  <a:schemeClr val="bg1"/>
                </a:solidFill>
              </a:rPr>
              <a:t>tops</a:t>
            </a:r>
            <a:endParaRPr lang="en-US" sz="2100" dirty="0">
              <a:solidFill>
                <a:schemeClr val="bg1"/>
              </a:solidFill>
            </a:endParaRPr>
          </a:p>
          <a:p>
            <a:endParaRPr lang="en-US" dirty="0">
              <a:solidFill>
                <a:schemeClr val="bg1"/>
              </a:solidFill>
            </a:endParaRPr>
          </a:p>
        </p:txBody>
      </p:sp>
      <p:pic>
        <p:nvPicPr>
          <p:cNvPr id="8" name="Picture 7"/>
          <p:cNvPicPr>
            <a:picLocks noChangeAspect="1"/>
          </p:cNvPicPr>
          <p:nvPr/>
        </p:nvPicPr>
        <p:blipFill>
          <a:blip r:embed="rId2" cstate="print"/>
          <a:stretch>
            <a:fillRect/>
          </a:stretch>
        </p:blipFill>
        <p:spPr>
          <a:xfrm>
            <a:off x="8991600" y="0"/>
            <a:ext cx="3174638" cy="1784985"/>
          </a:xfrm>
          <a:prstGeom prst="rect">
            <a:avLst/>
          </a:prstGeom>
        </p:spPr>
      </p:pic>
      <p:sp>
        <p:nvSpPr>
          <p:cNvPr id="9" name="TextBox 8"/>
          <p:cNvSpPr txBox="1"/>
          <p:nvPr/>
        </p:nvSpPr>
        <p:spPr>
          <a:xfrm>
            <a:off x="9194800" y="2133600"/>
            <a:ext cx="2651760" cy="646331"/>
          </a:xfrm>
          <a:prstGeom prst="rect">
            <a:avLst/>
          </a:prstGeom>
          <a:noFill/>
        </p:spPr>
        <p:txBody>
          <a:bodyPr wrap="square" rtlCol="0">
            <a:spAutoFit/>
          </a:bodyPr>
          <a:lstStyle/>
          <a:p>
            <a:r>
              <a:rPr lang="en-US" dirty="0"/>
              <a:t>Reed Hastings, </a:t>
            </a:r>
            <a:r>
              <a:rPr lang="en-US" dirty="0" smtClean="0"/>
              <a:t>Netflix co-founder</a:t>
            </a:r>
            <a:endParaRPr lang="en-US" dirty="0"/>
          </a:p>
        </p:txBody>
      </p:sp>
      <p:pic>
        <p:nvPicPr>
          <p:cNvPr id="10" name="Picture 9"/>
          <p:cNvPicPr>
            <a:picLocks noChangeAspect="1"/>
          </p:cNvPicPr>
          <p:nvPr/>
        </p:nvPicPr>
        <p:blipFill>
          <a:blip r:embed="rId3" cstate="print"/>
          <a:stretch>
            <a:fillRect/>
          </a:stretch>
        </p:blipFill>
        <p:spPr>
          <a:xfrm>
            <a:off x="9287709" y="2878813"/>
            <a:ext cx="2465942" cy="1805422"/>
          </a:xfrm>
          <a:prstGeom prst="rect">
            <a:avLst/>
          </a:prstGeom>
        </p:spPr>
      </p:pic>
      <p:sp>
        <p:nvSpPr>
          <p:cNvPr id="11" name="TextBox 10"/>
          <p:cNvSpPr txBox="1"/>
          <p:nvPr/>
        </p:nvSpPr>
        <p:spPr>
          <a:xfrm>
            <a:off x="9325533" y="5541484"/>
            <a:ext cx="2521027" cy="646331"/>
          </a:xfrm>
          <a:prstGeom prst="rect">
            <a:avLst/>
          </a:prstGeom>
          <a:noFill/>
        </p:spPr>
        <p:txBody>
          <a:bodyPr wrap="square" rtlCol="0">
            <a:spAutoFit/>
          </a:bodyPr>
          <a:lstStyle/>
          <a:p>
            <a:r>
              <a:rPr lang="en-US" dirty="0" smtClean="0"/>
              <a:t>Marc Randolph, Netflix co-founder</a:t>
            </a:r>
            <a:endParaRPr lang="en-US" dirty="0"/>
          </a:p>
        </p:txBody>
      </p:sp>
    </p:spTree>
    <p:extLst>
      <p:ext uri="{BB962C8B-B14F-4D97-AF65-F5344CB8AC3E}">
        <p14:creationId xmlns="" xmlns:p14="http://schemas.microsoft.com/office/powerpoint/2010/main" val="1935653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75" y="4801657"/>
            <a:ext cx="8534400" cy="1507067"/>
          </a:xfrm>
        </p:spPr>
        <p:txBody>
          <a:bodyPr/>
          <a:lstStyle/>
          <a:p>
            <a:r>
              <a:rPr lang="en-US" dirty="0" smtClean="0"/>
              <a:t>Implications of </a:t>
            </a:r>
            <a:r>
              <a:rPr lang="en-US" dirty="0" err="1" smtClean="0"/>
              <a:t>netflix</a:t>
            </a:r>
            <a:r>
              <a:rPr lang="en-US" dirty="0" smtClean="0"/>
              <a:t> shutting down its Public </a:t>
            </a:r>
            <a:r>
              <a:rPr lang="en-US" dirty="0" err="1" smtClean="0"/>
              <a:t>api</a:t>
            </a:r>
            <a:endParaRPr lang="en-US" dirty="0"/>
          </a:p>
        </p:txBody>
      </p:sp>
      <p:sp>
        <p:nvSpPr>
          <p:cNvPr id="3" name="Content Placeholder 2"/>
          <p:cNvSpPr>
            <a:spLocks noGrp="1"/>
          </p:cNvSpPr>
          <p:nvPr>
            <p:ph idx="1"/>
          </p:nvPr>
        </p:nvSpPr>
        <p:spPr/>
        <p:txBody>
          <a:bodyPr>
            <a:noAutofit/>
          </a:bodyPr>
          <a:lstStyle/>
          <a:p>
            <a:r>
              <a:rPr lang="en-US" sz="2800" dirty="0" smtClean="0"/>
              <a:t>Two main behaviors that Netflix wants to prevent by doing this</a:t>
            </a:r>
          </a:p>
          <a:p>
            <a:endParaRPr lang="en-US" sz="2800" dirty="0" smtClean="0"/>
          </a:p>
          <a:p>
            <a:r>
              <a:rPr lang="en-US" sz="2800" dirty="0" smtClean="0"/>
              <a:t>Independent Developers felt cheated</a:t>
            </a:r>
          </a:p>
          <a:p>
            <a:endParaRPr lang="en-US" sz="2800" dirty="0" smtClean="0"/>
          </a:p>
          <a:p>
            <a:r>
              <a:rPr lang="en-US" sz="2800" dirty="0" smtClean="0"/>
              <a:t>Consumers used third-party apps to add titles to their DVD queue and could not do that anymore</a:t>
            </a:r>
            <a:endParaRPr lang="en-US" sz="2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bg2">
                <a:tint val="97000"/>
                <a:hueMod val="92000"/>
                <a:satMod val="169000"/>
                <a:lumMod val="164000"/>
              </a:schemeClr>
            </a:gs>
            <a:gs pos="100000">
              <a:schemeClr val="bg2">
                <a:shade val="96000"/>
                <a:satMod val="120000"/>
                <a:lumMod val="9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2887" y="4215870"/>
            <a:ext cx="8534400" cy="1507067"/>
          </a:xfrm>
        </p:spPr>
        <p:txBody>
          <a:bodyPr>
            <a:normAutofit/>
          </a:bodyPr>
          <a:lstStyle/>
          <a:p>
            <a:r>
              <a:rPr lang="en-US" dirty="0" smtClean="0"/>
              <a:t>Implications on Innovation from Public </a:t>
            </a:r>
            <a:r>
              <a:rPr lang="en-US" dirty="0" err="1" smtClean="0"/>
              <a:t>api</a:t>
            </a:r>
            <a:r>
              <a:rPr lang="en-US" dirty="0" smtClean="0"/>
              <a:t> being shut down</a:t>
            </a:r>
            <a:endParaRPr lang="en-US" dirty="0"/>
          </a:p>
        </p:txBody>
      </p:sp>
      <p:pic>
        <p:nvPicPr>
          <p:cNvPr id="2052" name="Picture 4" descr="https://www.internetretailer.com/static/uploads/thumbs/Netflix_Logo_Squared_jpg_280x280_crop_q95.jpg"/>
          <p:cNvPicPr>
            <a:picLocks noChangeAspect="1" noChangeArrowheads="1"/>
          </p:cNvPicPr>
          <p:nvPr/>
        </p:nvPicPr>
        <p:blipFill>
          <a:blip r:embed="rId3" cstate="print"/>
          <a:srcRect/>
          <a:stretch>
            <a:fillRect/>
          </a:stretch>
        </p:blipFill>
        <p:spPr bwMode="auto">
          <a:xfrm>
            <a:off x="8532929" y="133543"/>
            <a:ext cx="3493335" cy="3493335"/>
          </a:xfrm>
          <a:prstGeom prst="rect">
            <a:avLst/>
          </a:prstGeom>
          <a:noFill/>
        </p:spPr>
      </p:pic>
      <p:pic>
        <p:nvPicPr>
          <p:cNvPr id="2056" name="Picture 8" descr="http://aetnanutmegspringseries.com/wp-content/uploads/sites/3/2015/01/aetna_green_rgb.jpg"/>
          <p:cNvPicPr>
            <a:picLocks noChangeAspect="1" noChangeArrowheads="1"/>
          </p:cNvPicPr>
          <p:nvPr/>
        </p:nvPicPr>
        <p:blipFill>
          <a:blip r:embed="rId4" cstate="print"/>
          <a:srcRect/>
          <a:stretch>
            <a:fillRect/>
          </a:stretch>
        </p:blipFill>
        <p:spPr bwMode="auto">
          <a:xfrm>
            <a:off x="4120064" y="832458"/>
            <a:ext cx="4114800" cy="1047751"/>
          </a:xfrm>
          <a:prstGeom prst="rect">
            <a:avLst/>
          </a:prstGeom>
          <a:noFill/>
        </p:spPr>
      </p:pic>
      <p:pic>
        <p:nvPicPr>
          <p:cNvPr id="2050" name="Picture 2" descr="https://pbs.twimg.com/profile_images/489836461319925760/RfrNrhrj.jpeg"/>
          <p:cNvPicPr>
            <a:picLocks noChangeAspect="1" noChangeArrowheads="1"/>
          </p:cNvPicPr>
          <p:nvPr/>
        </p:nvPicPr>
        <p:blipFill>
          <a:blip r:embed="rId5" cstate="print"/>
          <a:srcRect/>
          <a:stretch>
            <a:fillRect/>
          </a:stretch>
        </p:blipFill>
        <p:spPr bwMode="auto">
          <a:xfrm>
            <a:off x="255607" y="99536"/>
            <a:ext cx="3566392" cy="3561347"/>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170" y="444721"/>
            <a:ext cx="8534400" cy="1507067"/>
          </a:xfrm>
        </p:spPr>
        <p:txBody>
          <a:bodyPr>
            <a:normAutofit fontScale="90000"/>
          </a:bodyPr>
          <a:lstStyle/>
          <a:p>
            <a:r>
              <a:rPr lang="en-US" dirty="0" smtClean="0"/>
              <a:t>Netflix did let the following websites transition to a non-public </a:t>
            </a:r>
            <a:r>
              <a:rPr lang="en-US" dirty="0" err="1" smtClean="0"/>
              <a:t>api</a:t>
            </a:r>
            <a:endParaRPr lang="en-US" dirty="0"/>
          </a:p>
        </p:txBody>
      </p:sp>
      <p:sp>
        <p:nvSpPr>
          <p:cNvPr id="3" name="Content Placeholder 2"/>
          <p:cNvSpPr>
            <a:spLocks noGrp="1"/>
          </p:cNvSpPr>
          <p:nvPr>
            <p:ph idx="1"/>
          </p:nvPr>
        </p:nvSpPr>
        <p:spPr>
          <a:xfrm>
            <a:off x="571917" y="1957138"/>
            <a:ext cx="8534400" cy="4066674"/>
          </a:xfrm>
        </p:spPr>
        <p:txBody>
          <a:bodyPr/>
          <a:lstStyle/>
          <a:p>
            <a:pPr lvl="0"/>
            <a:r>
              <a:rPr lang="en-US" dirty="0" smtClean="0">
                <a:solidFill>
                  <a:schemeClr val="tx1"/>
                </a:solidFill>
              </a:rPr>
              <a:t>Instant Watcher</a:t>
            </a:r>
          </a:p>
          <a:p>
            <a:pPr lvl="0"/>
            <a:r>
              <a:rPr lang="en-US" dirty="0" err="1" smtClean="0">
                <a:solidFill>
                  <a:schemeClr val="tx1"/>
                </a:solidFill>
              </a:rPr>
              <a:t>FanTV</a:t>
            </a:r>
            <a:endParaRPr lang="en-US" dirty="0" smtClean="0">
              <a:solidFill>
                <a:schemeClr val="tx1"/>
              </a:solidFill>
            </a:endParaRPr>
          </a:p>
          <a:p>
            <a:pPr lvl="0"/>
            <a:r>
              <a:rPr lang="en-US" dirty="0" err="1" smtClean="0">
                <a:solidFill>
                  <a:schemeClr val="tx1"/>
                </a:solidFill>
              </a:rPr>
              <a:t>Yidio</a:t>
            </a:r>
            <a:endParaRPr lang="en-US" dirty="0" smtClean="0">
              <a:solidFill>
                <a:schemeClr val="tx1"/>
              </a:solidFill>
            </a:endParaRPr>
          </a:p>
          <a:p>
            <a:pPr lvl="0"/>
            <a:r>
              <a:rPr lang="en-US" dirty="0" err="1" smtClean="0">
                <a:solidFill>
                  <a:schemeClr val="tx1"/>
                </a:solidFill>
              </a:rPr>
              <a:t>NextGuide</a:t>
            </a:r>
            <a:endParaRPr lang="en-US" dirty="0" smtClean="0">
              <a:solidFill>
                <a:schemeClr val="tx1"/>
              </a:solidFill>
            </a:endParaRPr>
          </a:p>
          <a:p>
            <a:pPr lvl="0"/>
            <a:r>
              <a:rPr lang="en-US" dirty="0" err="1" smtClean="0">
                <a:solidFill>
                  <a:schemeClr val="tx1"/>
                </a:solidFill>
              </a:rPr>
              <a:t>Flixster</a:t>
            </a:r>
            <a:endParaRPr lang="en-US" dirty="0" smtClean="0">
              <a:solidFill>
                <a:schemeClr val="tx1"/>
              </a:solidFill>
            </a:endParaRPr>
          </a:p>
          <a:p>
            <a:pPr lvl="0"/>
            <a:r>
              <a:rPr lang="en-US" dirty="0" smtClean="0">
                <a:solidFill>
                  <a:schemeClr val="tx1"/>
                </a:solidFill>
              </a:rPr>
              <a:t>Can I Stream It?</a:t>
            </a:r>
          </a:p>
          <a:p>
            <a:pPr lvl="0"/>
            <a:r>
              <a:rPr lang="en-US" dirty="0" err="1" smtClean="0">
                <a:solidFill>
                  <a:schemeClr val="tx1"/>
                </a:solidFill>
              </a:rPr>
              <a:t>FeedFliks</a:t>
            </a:r>
            <a:endParaRPr lang="en-US" dirty="0" smtClean="0">
              <a:solidFill>
                <a:schemeClr val="tx1"/>
              </a:solidFill>
            </a:endParaRPr>
          </a:p>
          <a:p>
            <a:pPr lvl="0"/>
            <a:r>
              <a:rPr lang="en-US" dirty="0" smtClean="0">
                <a:solidFill>
                  <a:schemeClr val="tx1"/>
                </a:solidFill>
              </a:rPr>
              <a:t>Instant Watch Browser for Netflix</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articles.informer.com/articles_uploads/1/1670/InstantWatcher.png">
            <a:hlinkClick r:id="rId3"/>
          </p:cNvPr>
          <p:cNvPicPr>
            <a:picLocks noChangeAspect="1" noChangeArrowheads="1"/>
          </p:cNvPicPr>
          <p:nvPr/>
        </p:nvPicPr>
        <p:blipFill>
          <a:blip r:embed="rId4" cstate="print"/>
          <a:srcRect/>
          <a:stretch>
            <a:fillRect/>
          </a:stretch>
        </p:blipFill>
        <p:spPr bwMode="auto">
          <a:xfrm>
            <a:off x="2516765" y="0"/>
            <a:ext cx="9796421" cy="6858000"/>
          </a:xfrm>
          <a:prstGeom prst="rect">
            <a:avLst/>
          </a:prstGeom>
          <a:noFill/>
        </p:spPr>
      </p:pic>
      <p:sp>
        <p:nvSpPr>
          <p:cNvPr id="4" name="TextBox 3"/>
          <p:cNvSpPr txBox="1"/>
          <p:nvPr/>
        </p:nvSpPr>
        <p:spPr>
          <a:xfrm>
            <a:off x="-50165" y="881351"/>
            <a:ext cx="2476960" cy="4247317"/>
          </a:xfrm>
          <a:prstGeom prst="rect">
            <a:avLst/>
          </a:prstGeom>
          <a:noFill/>
        </p:spPr>
        <p:txBody>
          <a:bodyPr wrap="none" rtlCol="0">
            <a:spAutoFit/>
          </a:bodyPr>
          <a:lstStyle/>
          <a:p>
            <a:pPr marL="285750" indent="-285750">
              <a:buFont typeface="Arial" panose="020B0604020202020204" pitchFamily="34" charset="0"/>
              <a:buChar char="•"/>
            </a:pPr>
            <a:r>
              <a:rPr lang="en-US" dirty="0" smtClean="0"/>
              <a:t>Brings you instant</a:t>
            </a:r>
          </a:p>
          <a:p>
            <a:r>
              <a:rPr lang="en-US" dirty="0" smtClean="0"/>
              <a:t>Knowledge of </a:t>
            </a:r>
            <a:r>
              <a:rPr lang="en-US" dirty="0" err="1" smtClean="0"/>
              <a:t>whats</a:t>
            </a:r>
            <a:endParaRPr lang="en-US" dirty="0" smtClean="0"/>
          </a:p>
          <a:p>
            <a:r>
              <a:rPr lang="en-US" dirty="0" smtClean="0"/>
              <a:t>Trending</a:t>
            </a:r>
          </a:p>
          <a:p>
            <a:endParaRPr lang="en-US" dirty="0"/>
          </a:p>
          <a:p>
            <a:pPr marL="285750" indent="-285750">
              <a:buFont typeface="Arial" panose="020B0604020202020204" pitchFamily="34" charset="0"/>
              <a:buChar char="•"/>
            </a:pPr>
            <a:r>
              <a:rPr lang="en-US" dirty="0" smtClean="0"/>
              <a:t>Ability to play </a:t>
            </a:r>
          </a:p>
          <a:p>
            <a:r>
              <a:rPr lang="en-US" dirty="0" smtClean="0"/>
              <a:t>Directly from the </a:t>
            </a:r>
          </a:p>
          <a:p>
            <a:r>
              <a:rPr lang="en-US" dirty="0"/>
              <a:t> </a:t>
            </a:r>
            <a:r>
              <a:rPr lang="en-US" dirty="0" smtClean="0"/>
              <a:t>website </a:t>
            </a:r>
          </a:p>
          <a:p>
            <a:endParaRPr lang="en-US" dirty="0"/>
          </a:p>
          <a:p>
            <a:pPr marL="285750" indent="-285750">
              <a:buFont typeface="Arial" panose="020B0604020202020204" pitchFamily="34" charset="0"/>
              <a:buChar char="•"/>
            </a:pPr>
            <a:r>
              <a:rPr lang="en-US" dirty="0" smtClean="0"/>
              <a:t>Uses the Netflix</a:t>
            </a:r>
          </a:p>
          <a:p>
            <a:r>
              <a:rPr lang="en-US" dirty="0" smtClean="0"/>
              <a:t>API to build its own  </a:t>
            </a:r>
          </a:p>
          <a:p>
            <a:r>
              <a:rPr lang="en-US" dirty="0" smtClean="0"/>
              <a:t>Database</a:t>
            </a:r>
          </a:p>
          <a:p>
            <a:endParaRPr lang="en-US" dirty="0" smtClean="0"/>
          </a:p>
          <a:p>
            <a:endParaRPr lang="en-US" dirty="0" smtClean="0"/>
          </a:p>
          <a:p>
            <a:endParaRPr lang="en-US" dirty="0"/>
          </a:p>
          <a:p>
            <a:endParaRPr lang="en-US"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Phone Screenshot 1"/>
          <p:cNvPicPr>
            <a:picLocks noChangeAspect="1" noChangeArrowheads="1"/>
          </p:cNvPicPr>
          <p:nvPr/>
        </p:nvPicPr>
        <p:blipFill>
          <a:blip r:embed="rId3" cstate="print"/>
          <a:srcRect/>
          <a:stretch>
            <a:fillRect/>
          </a:stretch>
        </p:blipFill>
        <p:spPr bwMode="auto">
          <a:xfrm>
            <a:off x="267869" y="224590"/>
            <a:ext cx="5547325" cy="3125704"/>
          </a:xfrm>
          <a:prstGeom prst="rect">
            <a:avLst/>
          </a:prstGeom>
          <a:noFill/>
        </p:spPr>
      </p:pic>
      <p:pic>
        <p:nvPicPr>
          <p:cNvPr id="40964" name="Picture 4" descr="https://d1qb2nb5cznatu.cloudfront.net/startups/i/24857-87969e02a37520847c56308f9084f5cb-medium_jpg.jpg?buster=1316713418"/>
          <p:cNvPicPr>
            <a:picLocks noChangeAspect="1" noChangeArrowheads="1"/>
          </p:cNvPicPr>
          <p:nvPr/>
        </p:nvPicPr>
        <p:blipFill>
          <a:blip r:embed="rId4" cstate="print"/>
          <a:srcRect/>
          <a:stretch>
            <a:fillRect/>
          </a:stretch>
        </p:blipFill>
        <p:spPr bwMode="auto">
          <a:xfrm>
            <a:off x="7882422" y="0"/>
            <a:ext cx="4166359" cy="4208443"/>
          </a:xfrm>
          <a:prstGeom prst="rect">
            <a:avLst/>
          </a:prstGeom>
          <a:noFill/>
        </p:spPr>
      </p:pic>
      <p:pic>
        <p:nvPicPr>
          <p:cNvPr id="3" name="Picture 2" descr="Screen Clipping">
            <a:hlinkClick r:id="rId5"/>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969307" y="2868370"/>
            <a:ext cx="6511962" cy="398963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3"/>
          </p:cNvPr>
          <p:cNvPicPr>
            <a:picLocks noChangeAspect="1" noChangeArrowheads="1"/>
          </p:cNvPicPr>
          <p:nvPr/>
        </p:nvPicPr>
        <p:blipFill>
          <a:blip r:embed="rId4" cstate="print"/>
          <a:srcRect t="7992"/>
          <a:stretch>
            <a:fillRect/>
          </a:stretch>
        </p:blipFill>
        <p:spPr bwMode="auto">
          <a:xfrm>
            <a:off x="0" y="-1"/>
            <a:ext cx="11450417" cy="6858001"/>
          </a:xfrm>
          <a:prstGeom prst="rect">
            <a:avLst/>
          </a:prstGeom>
          <a:noFill/>
          <a:ln w="9525">
            <a:noFill/>
            <a:miter lim="800000"/>
            <a:headEnd/>
            <a:tailEnd/>
          </a:ln>
        </p:spPr>
      </p:pic>
      <p:pic>
        <p:nvPicPr>
          <p:cNvPr id="44036" name="Picture 4" descr="flixster"/>
          <p:cNvPicPr>
            <a:picLocks noChangeAspect="1" noChangeArrowheads="1"/>
          </p:cNvPicPr>
          <p:nvPr/>
        </p:nvPicPr>
        <p:blipFill>
          <a:blip r:embed="rId5" cstate="print"/>
          <a:srcRect/>
          <a:stretch>
            <a:fillRect/>
          </a:stretch>
        </p:blipFill>
        <p:spPr bwMode="auto">
          <a:xfrm>
            <a:off x="7823701" y="2209752"/>
            <a:ext cx="4368299" cy="1766954"/>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75" y="5725506"/>
            <a:ext cx="8534400" cy="1507067"/>
          </a:xfrm>
        </p:spPr>
        <p:txBody>
          <a:bodyPr/>
          <a:lstStyle/>
          <a:p>
            <a:r>
              <a:rPr lang="en-US" dirty="0" smtClean="0"/>
              <a:t>Netflix roulette</a:t>
            </a:r>
            <a:endParaRPr lang="en-US" dirty="0"/>
          </a:p>
        </p:txBody>
      </p:sp>
      <p:pic>
        <p:nvPicPr>
          <p:cNvPr id="1026" name="Picture 2" descr="http://infospyder.com/wp-content/uploads/2014/06/Screen-Shot-2014-05-29-at-10.36.55-PM-1024x640.png"/>
          <p:cNvPicPr>
            <a:picLocks noChangeAspect="1" noChangeArrowheads="1"/>
          </p:cNvPicPr>
          <p:nvPr/>
        </p:nvPicPr>
        <p:blipFill>
          <a:blip r:embed="rId3" cstate="print"/>
          <a:srcRect/>
          <a:stretch>
            <a:fillRect/>
          </a:stretch>
        </p:blipFill>
        <p:spPr bwMode="auto">
          <a:xfrm>
            <a:off x="2392965" y="0"/>
            <a:ext cx="9694843" cy="6059277"/>
          </a:xfrm>
          <a:prstGeom prst="rect">
            <a:avLst/>
          </a:prstGeom>
          <a:noFill/>
        </p:spPr>
      </p:pic>
      <p:sp>
        <p:nvSpPr>
          <p:cNvPr id="3" name="TextBox 2"/>
          <p:cNvSpPr txBox="1"/>
          <p:nvPr/>
        </p:nvSpPr>
        <p:spPr>
          <a:xfrm>
            <a:off x="5105153" y="6276593"/>
            <a:ext cx="6076966" cy="369332"/>
          </a:xfrm>
          <a:prstGeom prst="rect">
            <a:avLst/>
          </a:prstGeom>
          <a:noFill/>
        </p:spPr>
        <p:txBody>
          <a:bodyPr wrap="square" rtlCol="0">
            <a:spAutoFit/>
          </a:bodyPr>
          <a:lstStyle/>
          <a:p>
            <a:r>
              <a:rPr lang="en-US" dirty="0"/>
              <a:t>URL: </a:t>
            </a:r>
            <a:r>
              <a:rPr lang="en-US" dirty="0">
                <a:solidFill>
                  <a:srgbClr val="C00000"/>
                </a:solidFill>
                <a:hlinkClick r:id="rId4"/>
              </a:rPr>
              <a:t>http://netflixroulette.net</a:t>
            </a:r>
            <a:r>
              <a:rPr lang="en-US" dirty="0">
                <a:hlinkClick r:id="rId4"/>
              </a:rPr>
              <a:t>/</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alpha val="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API</a:t>
            </a:r>
            <a:endParaRPr lang="en-US" dirty="0"/>
          </a:p>
        </p:txBody>
      </p:sp>
      <p:sp>
        <p:nvSpPr>
          <p:cNvPr id="3" name="Content Placeholder 2"/>
          <p:cNvSpPr>
            <a:spLocks noGrp="1"/>
          </p:cNvSpPr>
          <p:nvPr>
            <p:ph idx="1"/>
          </p:nvPr>
        </p:nvSpPr>
        <p:spPr>
          <a:xfrm>
            <a:off x="507942" y="1721386"/>
            <a:ext cx="8534400" cy="3615267"/>
          </a:xfrm>
        </p:spPr>
        <p:txBody>
          <a:bodyPr/>
          <a:lstStyle/>
          <a:p>
            <a:r>
              <a:rPr lang="en-US" dirty="0" smtClean="0">
                <a:hlinkClick r:id="rId3"/>
              </a:rPr>
              <a:t>http://netflixroulette.net/api/api.php?title=Attack%20on%20titan</a:t>
            </a:r>
            <a:endParaRPr lang="en-US" dirty="0" smtClean="0"/>
          </a:p>
          <a:p>
            <a:endParaRPr lang="en-US" dirty="0" smtClean="0"/>
          </a:p>
          <a:p>
            <a:endParaRPr lang="en-US" dirty="0" smtClean="0"/>
          </a:p>
          <a:p>
            <a:endParaRPr lang="en-US" dirty="0" smtClean="0"/>
          </a:p>
          <a:p>
            <a:r>
              <a:rPr lang="en-US" dirty="0" smtClean="0">
                <a:hlinkClick r:id="rId4"/>
              </a:rPr>
              <a:t>http://netflixroulette.net/api/api.php?title=Friends&amp;year=1994</a:t>
            </a:r>
            <a:endParaRPr lang="en-US" dirty="0" smtClean="0"/>
          </a:p>
          <a:p>
            <a:pPr>
              <a:buNone/>
            </a:pPr>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Examples</a:t>
            </a:r>
            <a:endParaRPr lang="en-US" dirty="0"/>
          </a:p>
        </p:txBody>
      </p:sp>
      <p:sp>
        <p:nvSpPr>
          <p:cNvPr id="3" name="Content Placeholder 2"/>
          <p:cNvSpPr>
            <a:spLocks noGrp="1"/>
          </p:cNvSpPr>
          <p:nvPr>
            <p:ph idx="1"/>
          </p:nvPr>
        </p:nvSpPr>
        <p:spPr/>
        <p:txBody>
          <a:bodyPr/>
          <a:lstStyle/>
          <a:p>
            <a:r>
              <a:rPr lang="en-US" dirty="0" smtClean="0">
                <a:hlinkClick r:id="rId3"/>
              </a:rPr>
              <a:t>http://netflixroulette.net/api/api.php?title=House%20of%20cards&amp;type=xml</a:t>
            </a:r>
            <a:endParaRPr lang="en-US" dirty="0" smtClean="0"/>
          </a:p>
          <a:p>
            <a:endParaRPr lang="en-US" dirty="0" smtClean="0"/>
          </a:p>
          <a:p>
            <a:r>
              <a:rPr lang="en-US" dirty="0" smtClean="0"/>
              <a:t>Without JSON: </a:t>
            </a:r>
            <a:r>
              <a:rPr lang="en-US" dirty="0" smtClean="0">
                <a:hlinkClick r:id="rId4"/>
              </a:rPr>
              <a:t>http://netflixroulette.net/api/api.php?title=House%20of%20cards&amp;type=plain</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10000">
              <a:schemeClr val="bg2">
                <a:tint val="97000"/>
                <a:hueMod val="92000"/>
                <a:satMod val="169000"/>
                <a:lumMod val="164000"/>
              </a:schemeClr>
            </a:gs>
            <a:gs pos="100000">
              <a:schemeClr val="bg2">
                <a:shade val="96000"/>
                <a:satMod val="120000"/>
                <a:lumMod val="9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70631" y="5038175"/>
            <a:ext cx="8534400" cy="1507067"/>
          </a:xfrm>
        </p:spPr>
        <p:txBody>
          <a:bodyPr/>
          <a:lstStyle/>
          <a:p>
            <a:r>
              <a:rPr lang="en-US" dirty="0" smtClean="0"/>
              <a:t>XML</a:t>
            </a:r>
            <a:endParaRPr lang="en-US" dirty="0"/>
          </a:p>
        </p:txBody>
      </p:sp>
      <p:sp>
        <p:nvSpPr>
          <p:cNvPr id="3" name="Content Placeholder 2"/>
          <p:cNvSpPr>
            <a:spLocks noGrp="1"/>
          </p:cNvSpPr>
          <p:nvPr>
            <p:ph idx="1"/>
          </p:nvPr>
        </p:nvSpPr>
        <p:spPr>
          <a:xfrm>
            <a:off x="221503" y="2385762"/>
            <a:ext cx="8534400" cy="3615267"/>
          </a:xfrm>
        </p:spPr>
        <p:txBody>
          <a:bodyPr/>
          <a:lstStyle/>
          <a:p>
            <a:r>
              <a:rPr lang="en-US" dirty="0" smtClean="0">
                <a:hlinkClick r:id="rId2"/>
              </a:rPr>
              <a:t>http://netflixroulette.net/api/api.php?director=Quentin%20Tarantino&amp;type=xml</a:t>
            </a:r>
            <a:endParaRPr lang="en-US" dirty="0" smtClean="0"/>
          </a:p>
          <a:p>
            <a:endParaRPr lang="en-US" dirty="0" smtClean="0"/>
          </a:p>
          <a:p>
            <a:endParaRPr lang="en-US" dirty="0" smtClean="0"/>
          </a:p>
          <a:p>
            <a:r>
              <a:rPr lang="en-US" dirty="0" smtClean="0">
                <a:hlinkClick r:id="rId3"/>
              </a:rPr>
              <a:t>http://netflixroulette.net/api/api.php?actor=Nicolas%20Cage&amp;type=xml</a:t>
            </a: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24000">
              <a:schemeClr val="accent6"/>
            </a:gs>
            <a:gs pos="67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932" y="3572932"/>
            <a:ext cx="8534400" cy="1507067"/>
          </a:xfrm>
        </p:spPr>
        <p:txBody>
          <a:bodyPr/>
          <a:lstStyle/>
          <a:p>
            <a:r>
              <a:rPr lang="en-US" dirty="0" smtClean="0"/>
              <a:t>History Continued….</a:t>
            </a:r>
            <a:endParaRPr lang="en-US" dirty="0"/>
          </a:p>
        </p:txBody>
      </p:sp>
      <p:sp>
        <p:nvSpPr>
          <p:cNvPr id="3" name="Content Placeholder 2"/>
          <p:cNvSpPr>
            <a:spLocks noGrp="1"/>
          </p:cNvSpPr>
          <p:nvPr>
            <p:ph idx="1"/>
          </p:nvPr>
        </p:nvSpPr>
        <p:spPr>
          <a:xfrm>
            <a:off x="94932" y="386080"/>
            <a:ext cx="8710296" cy="3615267"/>
          </a:xfrm>
        </p:spPr>
        <p:txBody>
          <a:bodyPr>
            <a:normAutofit/>
          </a:bodyPr>
          <a:lstStyle/>
          <a:p>
            <a:r>
              <a:rPr lang="en-US" sz="2500" dirty="0">
                <a:solidFill>
                  <a:schemeClr val="tx1"/>
                </a:solidFill>
              </a:rPr>
              <a:t>The ps3 didn’t not have a port up until 09</a:t>
            </a:r>
          </a:p>
          <a:p>
            <a:r>
              <a:rPr lang="en-US" sz="2500" dirty="0" smtClean="0">
                <a:solidFill>
                  <a:schemeClr val="tx1"/>
                </a:solidFill>
              </a:rPr>
              <a:t>Netflix </a:t>
            </a:r>
            <a:r>
              <a:rPr lang="en-US" sz="2500" dirty="0">
                <a:solidFill>
                  <a:schemeClr val="tx1"/>
                </a:solidFill>
              </a:rPr>
              <a:t>now has roughly 50 million streaming customers worldwide.</a:t>
            </a:r>
          </a:p>
        </p:txBody>
      </p:sp>
      <p:pic>
        <p:nvPicPr>
          <p:cNvPr id="5" name="Picture 4"/>
          <p:cNvPicPr>
            <a:picLocks noChangeAspect="1"/>
          </p:cNvPicPr>
          <p:nvPr/>
        </p:nvPicPr>
        <p:blipFill>
          <a:blip r:embed="rId3" cstate="print"/>
          <a:stretch>
            <a:fillRect/>
          </a:stretch>
        </p:blipFill>
        <p:spPr>
          <a:xfrm>
            <a:off x="5667375" y="3194049"/>
            <a:ext cx="6524625" cy="2857500"/>
          </a:xfrm>
          <a:prstGeom prst="rect">
            <a:avLst/>
          </a:prstGeom>
          <a:effectLst>
            <a:reflection endPos="0" dist="50800" dir="5400000" sy="-100000" algn="bl" rotWithShape="0"/>
            <a:softEdge rad="368300"/>
          </a:effectLst>
        </p:spPr>
      </p:pic>
    </p:spTree>
    <p:extLst>
      <p:ext uri="{BB962C8B-B14F-4D97-AF65-F5344CB8AC3E}">
        <p14:creationId xmlns="" xmlns:p14="http://schemas.microsoft.com/office/powerpoint/2010/main" val="1037799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98006"/>
            <a:ext cx="2379830" cy="1507067"/>
          </a:xfrm>
        </p:spPr>
        <p:txBody>
          <a:bodyPr>
            <a:normAutofit/>
          </a:bodyPr>
          <a:lstStyle/>
          <a:p>
            <a:r>
              <a:rPr lang="en-US" dirty="0" smtClean="0"/>
              <a:t>Python wrapper</a:t>
            </a:r>
            <a:endParaRPr lang="en-US" dirty="0"/>
          </a:p>
        </p:txBody>
      </p:sp>
      <p:pic>
        <p:nvPicPr>
          <p:cNvPr id="4" name="Picture 3" descr="Python1.PNG"/>
          <p:cNvPicPr>
            <a:picLocks noChangeAspect="1"/>
          </p:cNvPicPr>
          <p:nvPr/>
        </p:nvPicPr>
        <p:blipFill>
          <a:blip r:embed="rId2" cstate="print"/>
          <a:stretch>
            <a:fillRect/>
          </a:stretch>
        </p:blipFill>
        <p:spPr>
          <a:xfrm>
            <a:off x="2181726" y="0"/>
            <a:ext cx="10010274" cy="6858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4998006"/>
            <a:ext cx="2379830" cy="1507067"/>
          </a:xfrm>
        </p:spPr>
        <p:txBody>
          <a:bodyPr>
            <a:normAutofit/>
          </a:bodyPr>
          <a:lstStyle/>
          <a:p>
            <a:r>
              <a:rPr lang="en-US" dirty="0" smtClean="0"/>
              <a:t>Python wrapper</a:t>
            </a:r>
            <a:endParaRPr lang="en-US" dirty="0"/>
          </a:p>
        </p:txBody>
      </p:sp>
      <p:pic>
        <p:nvPicPr>
          <p:cNvPr id="5" name="Picture 4" descr="Python2.PNG"/>
          <p:cNvPicPr>
            <a:picLocks noChangeAspect="1"/>
          </p:cNvPicPr>
          <p:nvPr/>
        </p:nvPicPr>
        <p:blipFill>
          <a:blip r:embed="rId2" cstate="print"/>
          <a:stretch>
            <a:fillRect/>
          </a:stretch>
        </p:blipFill>
        <p:spPr>
          <a:xfrm>
            <a:off x="304364" y="228600"/>
            <a:ext cx="11887636" cy="2646218"/>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4998006"/>
            <a:ext cx="2213811" cy="1507067"/>
          </a:xfrm>
        </p:spPr>
        <p:txBody>
          <a:bodyPr>
            <a:normAutofit fontScale="90000"/>
          </a:bodyPr>
          <a:lstStyle/>
          <a:p>
            <a:r>
              <a:rPr lang="en-US" dirty="0" smtClean="0"/>
              <a:t>Java wrapper</a:t>
            </a:r>
            <a:endParaRPr lang="en-US" dirty="0"/>
          </a:p>
        </p:txBody>
      </p:sp>
      <p:pic>
        <p:nvPicPr>
          <p:cNvPr id="5" name="Picture 4" descr="Java1.PNG"/>
          <p:cNvPicPr>
            <a:picLocks noChangeAspect="1"/>
          </p:cNvPicPr>
          <p:nvPr/>
        </p:nvPicPr>
        <p:blipFill>
          <a:blip r:embed="rId2" cstate="print"/>
          <a:stretch>
            <a:fillRect/>
          </a:stretch>
        </p:blipFill>
        <p:spPr>
          <a:xfrm>
            <a:off x="1989221" y="0"/>
            <a:ext cx="10202779" cy="68580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998006"/>
            <a:ext cx="2085474" cy="1507067"/>
          </a:xfrm>
        </p:spPr>
        <p:txBody>
          <a:bodyPr>
            <a:normAutofit fontScale="90000"/>
          </a:bodyPr>
          <a:lstStyle/>
          <a:p>
            <a:r>
              <a:rPr lang="en-US" dirty="0" smtClean="0"/>
              <a:t>Java wrapper</a:t>
            </a:r>
            <a:endParaRPr lang="en-US" dirty="0"/>
          </a:p>
        </p:txBody>
      </p:sp>
      <p:pic>
        <p:nvPicPr>
          <p:cNvPr id="6" name="Picture 5" descr="Java2.PNG"/>
          <p:cNvPicPr>
            <a:picLocks noChangeAspect="1"/>
          </p:cNvPicPr>
          <p:nvPr/>
        </p:nvPicPr>
        <p:blipFill>
          <a:blip r:embed="rId2" cstate="print"/>
          <a:stretch>
            <a:fillRect/>
          </a:stretch>
        </p:blipFill>
        <p:spPr>
          <a:xfrm>
            <a:off x="1973179" y="0"/>
            <a:ext cx="10218821" cy="6858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998006"/>
            <a:ext cx="2085474" cy="1507067"/>
          </a:xfrm>
        </p:spPr>
        <p:txBody>
          <a:bodyPr>
            <a:normAutofit fontScale="90000"/>
          </a:bodyPr>
          <a:lstStyle/>
          <a:p>
            <a:r>
              <a:rPr lang="en-US" dirty="0" smtClean="0"/>
              <a:t>C#</a:t>
            </a:r>
            <a:br>
              <a:rPr lang="en-US" dirty="0" smtClean="0"/>
            </a:br>
            <a:r>
              <a:rPr lang="en-US" dirty="0" smtClean="0"/>
              <a:t>wrapper</a:t>
            </a:r>
            <a:endParaRPr lang="en-US" dirty="0"/>
          </a:p>
        </p:txBody>
      </p:sp>
      <p:pic>
        <p:nvPicPr>
          <p:cNvPr id="5" name="Picture 4" descr="C#.PNG"/>
          <p:cNvPicPr>
            <a:picLocks noChangeAspect="1"/>
          </p:cNvPicPr>
          <p:nvPr/>
        </p:nvPicPr>
        <p:blipFill>
          <a:blip r:embed="rId2" cstate="print"/>
          <a:stretch>
            <a:fillRect/>
          </a:stretch>
        </p:blipFill>
        <p:spPr>
          <a:xfrm>
            <a:off x="1925053" y="0"/>
            <a:ext cx="10266948" cy="68580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998006"/>
            <a:ext cx="1844841" cy="1507067"/>
          </a:xfrm>
        </p:spPr>
        <p:txBody>
          <a:bodyPr>
            <a:normAutofit/>
          </a:bodyPr>
          <a:lstStyle/>
          <a:p>
            <a:r>
              <a:rPr lang="en-US" dirty="0" err="1" smtClean="0"/>
              <a:t>CMake</a:t>
            </a:r>
            <a:endParaRPr lang="en-US" dirty="0"/>
          </a:p>
        </p:txBody>
      </p:sp>
      <p:pic>
        <p:nvPicPr>
          <p:cNvPr id="5" name="Picture 4" descr="camke.PNG"/>
          <p:cNvPicPr>
            <a:picLocks noChangeAspect="1"/>
          </p:cNvPicPr>
          <p:nvPr/>
        </p:nvPicPr>
        <p:blipFill>
          <a:blip r:embed="rId3" cstate="print"/>
          <a:stretch>
            <a:fillRect/>
          </a:stretch>
        </p:blipFill>
        <p:spPr>
          <a:xfrm>
            <a:off x="1780675" y="0"/>
            <a:ext cx="10411326" cy="6858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998006"/>
            <a:ext cx="2085474" cy="1507067"/>
          </a:xfrm>
        </p:spPr>
        <p:txBody>
          <a:bodyPr>
            <a:normAutofit fontScale="90000"/>
          </a:bodyPr>
          <a:lstStyle/>
          <a:p>
            <a:r>
              <a:rPr lang="en-US" dirty="0" smtClean="0"/>
              <a:t>Ruby</a:t>
            </a:r>
            <a:br>
              <a:rPr lang="en-US" dirty="0" smtClean="0"/>
            </a:br>
            <a:r>
              <a:rPr lang="en-US" dirty="0" smtClean="0"/>
              <a:t>wrapper</a:t>
            </a:r>
            <a:endParaRPr lang="en-US" dirty="0"/>
          </a:p>
        </p:txBody>
      </p:sp>
      <p:pic>
        <p:nvPicPr>
          <p:cNvPr id="5" name="Picture 4" descr="Ruby.PNG"/>
          <p:cNvPicPr>
            <a:picLocks noChangeAspect="1"/>
          </p:cNvPicPr>
          <p:nvPr/>
        </p:nvPicPr>
        <p:blipFill>
          <a:blip r:embed="rId2" cstate="print"/>
          <a:stretch>
            <a:fillRect/>
          </a:stretch>
        </p:blipFill>
        <p:spPr>
          <a:xfrm>
            <a:off x="1941095" y="0"/>
            <a:ext cx="10250905" cy="68580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998006"/>
            <a:ext cx="2085474" cy="1507067"/>
          </a:xfrm>
        </p:spPr>
        <p:txBody>
          <a:bodyPr>
            <a:normAutofit fontScale="90000"/>
          </a:bodyPr>
          <a:lstStyle/>
          <a:p>
            <a:r>
              <a:rPr lang="en-US" dirty="0" smtClean="0"/>
              <a:t>Ruby</a:t>
            </a:r>
            <a:br>
              <a:rPr lang="en-US" dirty="0" smtClean="0"/>
            </a:br>
            <a:r>
              <a:rPr lang="en-US" dirty="0" smtClean="0"/>
              <a:t>wrapper</a:t>
            </a:r>
            <a:endParaRPr lang="en-US" dirty="0"/>
          </a:p>
        </p:txBody>
      </p:sp>
      <p:pic>
        <p:nvPicPr>
          <p:cNvPr id="5" name="Picture 4" descr="Ruby.PNG"/>
          <p:cNvPicPr>
            <a:picLocks noChangeAspect="1"/>
          </p:cNvPicPr>
          <p:nvPr/>
        </p:nvPicPr>
        <p:blipFill>
          <a:blip r:embed="rId3" cstate="print"/>
          <a:stretch>
            <a:fillRect/>
          </a:stretch>
        </p:blipFill>
        <p:spPr>
          <a:xfrm>
            <a:off x="336884" y="256674"/>
            <a:ext cx="11480431" cy="4892842"/>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28000">
              <a:schemeClr val="tx1"/>
            </a:gs>
            <a:gs pos="89000">
              <a:srgbClr val="FF4600"/>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96" y="5350933"/>
            <a:ext cx="8534400" cy="1507067"/>
          </a:xfrm>
        </p:spPr>
        <p:txBody>
          <a:bodyPr/>
          <a:lstStyle/>
          <a:p>
            <a:r>
              <a:rPr lang="en-US" b="1" dirty="0" smtClean="0">
                <a:solidFill>
                  <a:schemeClr val="bg2"/>
                </a:solidFill>
              </a:rPr>
              <a:t>Netflix </a:t>
            </a:r>
            <a:r>
              <a:rPr lang="en-US" b="1" dirty="0" err="1" smtClean="0">
                <a:solidFill>
                  <a:schemeClr val="bg2"/>
                </a:solidFill>
              </a:rPr>
              <a:t>bot</a:t>
            </a:r>
            <a:r>
              <a:rPr lang="en-US" b="1" dirty="0" smtClean="0">
                <a:solidFill>
                  <a:schemeClr val="bg2"/>
                </a:solidFill>
              </a:rPr>
              <a:t> commands</a:t>
            </a:r>
            <a:endParaRPr lang="en-US" b="1" dirty="0">
              <a:solidFill>
                <a:schemeClr val="bg2"/>
              </a:solidFill>
            </a:endParaRPr>
          </a:p>
        </p:txBody>
      </p:sp>
      <p:sp>
        <p:nvSpPr>
          <p:cNvPr id="3" name="Content Placeholder 2"/>
          <p:cNvSpPr>
            <a:spLocks noGrp="1"/>
          </p:cNvSpPr>
          <p:nvPr>
            <p:ph idx="1"/>
          </p:nvPr>
        </p:nvSpPr>
        <p:spPr>
          <a:xfrm>
            <a:off x="636085" y="2498558"/>
            <a:ext cx="8534400" cy="3615267"/>
          </a:xfrm>
        </p:spPr>
        <p:txBody>
          <a:bodyPr/>
          <a:lstStyle/>
          <a:p>
            <a:r>
              <a:rPr lang="en-US" dirty="0" smtClean="0">
                <a:solidFill>
                  <a:schemeClr val="accent1">
                    <a:lumMod val="50000"/>
                  </a:schemeClr>
                </a:solidFill>
              </a:rPr>
              <a:t>/u/</a:t>
            </a:r>
            <a:r>
              <a:rPr lang="en-US" dirty="0" err="1" smtClean="0">
                <a:solidFill>
                  <a:schemeClr val="accent1">
                    <a:lumMod val="50000"/>
                  </a:schemeClr>
                </a:solidFill>
              </a:rPr>
              <a:t>netflixbot</a:t>
            </a:r>
            <a:r>
              <a:rPr lang="en-US" dirty="0" smtClean="0">
                <a:solidFill>
                  <a:schemeClr val="accent1">
                    <a:lumMod val="50000"/>
                  </a:schemeClr>
                </a:solidFill>
              </a:rPr>
              <a:t> movie1</a:t>
            </a:r>
          </a:p>
          <a:p>
            <a:endParaRPr lang="en-US" dirty="0" smtClean="0">
              <a:solidFill>
                <a:schemeClr val="accent1">
                  <a:lumMod val="50000"/>
                </a:schemeClr>
              </a:solidFill>
            </a:endParaRPr>
          </a:p>
          <a:p>
            <a:r>
              <a:rPr lang="en-US" dirty="0" smtClean="0">
                <a:solidFill>
                  <a:schemeClr val="accent1">
                    <a:lumMod val="50000"/>
                  </a:schemeClr>
                </a:solidFill>
              </a:rPr>
              <a:t>/u/</a:t>
            </a:r>
            <a:r>
              <a:rPr lang="en-US" dirty="0" err="1" smtClean="0">
                <a:solidFill>
                  <a:schemeClr val="accent1">
                    <a:lumMod val="50000"/>
                  </a:schemeClr>
                </a:solidFill>
              </a:rPr>
              <a:t>netflixbot</a:t>
            </a:r>
            <a:r>
              <a:rPr lang="en-US" dirty="0" smtClean="0">
                <a:solidFill>
                  <a:schemeClr val="accent1">
                    <a:lumMod val="50000"/>
                  </a:schemeClr>
                </a:solidFill>
              </a:rPr>
              <a:t> Director: Quentin Tarantino</a:t>
            </a:r>
          </a:p>
          <a:p>
            <a:endParaRPr lang="en-US" dirty="0" smtClean="0">
              <a:solidFill>
                <a:schemeClr val="accent1">
                  <a:lumMod val="50000"/>
                </a:schemeClr>
              </a:solidFill>
            </a:endParaRPr>
          </a:p>
          <a:p>
            <a:r>
              <a:rPr lang="en-US" dirty="0" smtClean="0">
                <a:solidFill>
                  <a:schemeClr val="accent1">
                    <a:lumMod val="50000"/>
                  </a:schemeClr>
                </a:solidFill>
              </a:rPr>
              <a:t>/u/</a:t>
            </a:r>
            <a:r>
              <a:rPr lang="en-US" dirty="0" err="1" smtClean="0">
                <a:solidFill>
                  <a:schemeClr val="accent1">
                    <a:lumMod val="50000"/>
                  </a:schemeClr>
                </a:solidFill>
              </a:rPr>
              <a:t>netflixbot</a:t>
            </a:r>
            <a:r>
              <a:rPr lang="en-US" dirty="0" smtClean="0">
                <a:solidFill>
                  <a:schemeClr val="accent1">
                    <a:lumMod val="50000"/>
                  </a:schemeClr>
                </a:solidFill>
              </a:rPr>
              <a:t> Actor: Bruce Willis</a:t>
            </a:r>
            <a:endParaRPr lang="en-US" dirty="0">
              <a:solidFill>
                <a:schemeClr val="accent1">
                  <a:lumMod val="50000"/>
                </a:schemeClr>
              </a:solidFill>
            </a:endParaRPr>
          </a:p>
        </p:txBody>
      </p:sp>
      <p:pic>
        <p:nvPicPr>
          <p:cNvPr id="66562" name="Picture 2" descr="http://www.sitepronews.com/wp-content/uploads/2015/01/Reddit.jpg"/>
          <p:cNvPicPr>
            <a:picLocks noChangeAspect="1" noChangeArrowheads="1"/>
          </p:cNvPicPr>
          <p:nvPr/>
        </p:nvPicPr>
        <p:blipFill>
          <a:blip r:embed="rId3" cstate="print"/>
          <a:srcRect/>
          <a:stretch>
            <a:fillRect/>
          </a:stretch>
        </p:blipFill>
        <p:spPr bwMode="auto">
          <a:xfrm rot="1415176">
            <a:off x="3606881" y="1705204"/>
            <a:ext cx="8410908" cy="2626858"/>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of sample response"/>
          <p:cNvPicPr>
            <a:picLocks noChangeAspect="1" noChangeArrowheads="1"/>
          </p:cNvPicPr>
          <p:nvPr/>
        </p:nvPicPr>
        <p:blipFill>
          <a:blip r:embed="rId2" cstate="print"/>
          <a:srcRect/>
          <a:stretch>
            <a:fillRect/>
          </a:stretch>
        </p:blipFill>
        <p:spPr bwMode="auto">
          <a:xfrm>
            <a:off x="2326105" y="0"/>
            <a:ext cx="9865895" cy="6858000"/>
          </a:xfrm>
          <a:prstGeom prst="rect">
            <a:avLst/>
          </a:prstGeom>
          <a:noFill/>
        </p:spPr>
      </p:pic>
      <p:sp>
        <p:nvSpPr>
          <p:cNvPr id="2" name="TextBox 1"/>
          <p:cNvSpPr txBox="1"/>
          <p:nvPr/>
        </p:nvSpPr>
        <p:spPr>
          <a:xfrm>
            <a:off x="253388" y="616945"/>
            <a:ext cx="1475400" cy="646331"/>
          </a:xfrm>
          <a:prstGeom prst="rect">
            <a:avLst/>
          </a:prstGeom>
          <a:noFill/>
        </p:spPr>
        <p:txBody>
          <a:bodyPr wrap="square" rtlCol="0">
            <a:spAutoFit/>
          </a:bodyPr>
          <a:lstStyle/>
          <a:p>
            <a:r>
              <a:rPr lang="en-US" dirty="0" smtClean="0"/>
              <a:t>Example in action:</a:t>
            </a:r>
            <a:endParaRPr lang="en-US" dirty="0"/>
          </a:p>
        </p:txBody>
      </p:sp>
      <p:sp>
        <p:nvSpPr>
          <p:cNvPr id="5" name="TextBox 4"/>
          <p:cNvSpPr txBox="1"/>
          <p:nvPr/>
        </p:nvSpPr>
        <p:spPr>
          <a:xfrm>
            <a:off x="253388" y="1741967"/>
            <a:ext cx="1475400" cy="646331"/>
          </a:xfrm>
          <a:prstGeom prst="rect">
            <a:avLst/>
          </a:prstGeom>
          <a:noFill/>
        </p:spPr>
        <p:txBody>
          <a:bodyPr wrap="square" rtlCol="0">
            <a:spAutoFit/>
          </a:bodyPr>
          <a:lstStyle/>
          <a:p>
            <a:r>
              <a:rPr lang="en-US" dirty="0" smtClean="0"/>
              <a:t>First result for titles</a:t>
            </a:r>
            <a:endParaRPr lang="en-US" dirty="0"/>
          </a:p>
        </p:txBody>
      </p:sp>
      <p:sp>
        <p:nvSpPr>
          <p:cNvPr id="6" name="TextBox 5"/>
          <p:cNvSpPr txBox="1"/>
          <p:nvPr/>
        </p:nvSpPr>
        <p:spPr>
          <a:xfrm>
            <a:off x="253388" y="2866989"/>
            <a:ext cx="1475400" cy="369332"/>
          </a:xfrm>
          <a:prstGeom prst="rect">
            <a:avLst/>
          </a:prstGeom>
          <a:noFill/>
        </p:spPr>
        <p:txBody>
          <a:bodyPr wrap="square" rtlCol="0">
            <a:spAutoFit/>
          </a:bodyPr>
          <a:lstStyle/>
          <a:p>
            <a:r>
              <a:rPr lang="en-US" dirty="0" smtClean="0"/>
              <a:t>Director</a:t>
            </a:r>
            <a:endParaRPr lang="en-US" dirty="0"/>
          </a:p>
        </p:txBody>
      </p:sp>
      <p:sp>
        <p:nvSpPr>
          <p:cNvPr id="7" name="TextBox 6"/>
          <p:cNvSpPr txBox="1"/>
          <p:nvPr/>
        </p:nvSpPr>
        <p:spPr>
          <a:xfrm>
            <a:off x="253388" y="3998320"/>
            <a:ext cx="1475400" cy="923330"/>
          </a:xfrm>
          <a:prstGeom prst="rect">
            <a:avLst/>
          </a:prstGeom>
          <a:noFill/>
        </p:spPr>
        <p:txBody>
          <a:bodyPr wrap="square" rtlCol="0">
            <a:spAutoFit/>
          </a:bodyPr>
          <a:lstStyle/>
          <a:p>
            <a:r>
              <a:rPr lang="en-US" dirty="0" smtClean="0"/>
              <a:t>List of movies from actor.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44000">
              <a:schemeClr val="bg2">
                <a:tint val="97000"/>
                <a:hueMod val="92000"/>
                <a:satMod val="169000"/>
                <a:lumMod val="164000"/>
              </a:schemeClr>
            </a:gs>
            <a:gs pos="96000">
              <a:srgbClr val="FF0000"/>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506" y="4523190"/>
            <a:ext cx="8534400" cy="1507067"/>
          </a:xfrm>
        </p:spPr>
        <p:txBody>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Streaming </a:t>
            </a:r>
            <a:endParaRPr lang="en-US" dirty="0"/>
          </a:p>
        </p:txBody>
      </p:sp>
      <p:sp>
        <p:nvSpPr>
          <p:cNvPr id="3" name="Content Placeholder 2"/>
          <p:cNvSpPr>
            <a:spLocks noGrp="1"/>
          </p:cNvSpPr>
          <p:nvPr>
            <p:ph idx="1"/>
          </p:nvPr>
        </p:nvSpPr>
        <p:spPr>
          <a:xfrm>
            <a:off x="441434" y="907923"/>
            <a:ext cx="5822732" cy="3615267"/>
          </a:xfrm>
        </p:spPr>
        <p:txBody>
          <a:bodyPr>
            <a:normAutofit/>
          </a:bodyPr>
          <a:lstStyle/>
          <a:p>
            <a:r>
              <a:rPr lang="en-US" dirty="0"/>
              <a:t>At first, the company had to use Microsoft Silverlight, then It transition </a:t>
            </a:r>
            <a:r>
              <a:rPr lang="en-US" dirty="0" smtClean="0"/>
              <a:t>over </a:t>
            </a:r>
            <a:r>
              <a:rPr lang="en-US" dirty="0"/>
              <a:t>to amazon cloud services in 2010</a:t>
            </a:r>
            <a:r>
              <a:rPr lang="en-US" dirty="0" smtClean="0"/>
              <a:t>.</a:t>
            </a:r>
            <a:endParaRPr lang="en-US" dirty="0"/>
          </a:p>
          <a:p>
            <a:endParaRPr lang="en-US" dirty="0" smtClean="0"/>
          </a:p>
          <a:p>
            <a:endParaRPr lang="en-US" dirty="0" smtClean="0"/>
          </a:p>
          <a:p>
            <a:r>
              <a:rPr lang="en-US" dirty="0" smtClean="0"/>
              <a:t>Netflix </a:t>
            </a:r>
            <a:r>
              <a:rPr lang="en-US" dirty="0"/>
              <a:t>uses OPEN </a:t>
            </a:r>
            <a:r>
              <a:rPr lang="en-US" dirty="0" smtClean="0"/>
              <a:t>CONNECT</a:t>
            </a:r>
            <a:endParaRPr lang="en-US" dirty="0"/>
          </a:p>
        </p:txBody>
      </p:sp>
      <p:pic>
        <p:nvPicPr>
          <p:cNvPr id="4" name="Picture 3"/>
          <p:cNvPicPr>
            <a:picLocks noChangeAspect="1"/>
          </p:cNvPicPr>
          <p:nvPr/>
        </p:nvPicPr>
        <p:blipFill>
          <a:blip r:embed="rId3" cstate="print"/>
          <a:stretch>
            <a:fillRect/>
          </a:stretch>
        </p:blipFill>
        <p:spPr>
          <a:xfrm>
            <a:off x="7285639" y="540957"/>
            <a:ext cx="4305300" cy="1838325"/>
          </a:xfrm>
          <a:prstGeom prst="rect">
            <a:avLst/>
          </a:prstGeom>
        </p:spPr>
      </p:pic>
      <p:pic>
        <p:nvPicPr>
          <p:cNvPr id="5" name="Picture 4"/>
          <p:cNvPicPr>
            <a:picLocks noChangeAspect="1"/>
          </p:cNvPicPr>
          <p:nvPr/>
        </p:nvPicPr>
        <p:blipFill>
          <a:blip r:embed="rId4" cstate="print"/>
          <a:stretch>
            <a:fillRect/>
          </a:stretch>
        </p:blipFill>
        <p:spPr>
          <a:xfrm>
            <a:off x="7488620" y="3015224"/>
            <a:ext cx="3899337" cy="2599558"/>
          </a:xfrm>
          <a:prstGeom prst="rect">
            <a:avLst/>
          </a:prstGeom>
        </p:spPr>
      </p:pic>
      <p:sp>
        <p:nvSpPr>
          <p:cNvPr id="6" name="TextBox 5"/>
          <p:cNvSpPr txBox="1"/>
          <p:nvPr/>
        </p:nvSpPr>
        <p:spPr>
          <a:xfrm>
            <a:off x="4288221" y="5315114"/>
            <a:ext cx="3111062" cy="923330"/>
          </a:xfrm>
          <a:prstGeom prst="rect">
            <a:avLst/>
          </a:prstGeom>
          <a:noFill/>
        </p:spPr>
        <p:txBody>
          <a:bodyPr wrap="square" rtlCol="0">
            <a:spAutoFit/>
          </a:bodyPr>
          <a:lstStyle/>
          <a:p>
            <a:r>
              <a:rPr lang="en-US" dirty="0" smtClean="0"/>
              <a:t>Clarity can be seen with partnered OPEN CONNECT IPS</a:t>
            </a:r>
            <a:endParaRPr lang="en-US" dirty="0"/>
          </a:p>
        </p:txBody>
      </p:sp>
    </p:spTree>
    <p:extLst>
      <p:ext uri="{BB962C8B-B14F-4D97-AF65-F5344CB8AC3E}">
        <p14:creationId xmlns="" xmlns:p14="http://schemas.microsoft.com/office/powerpoint/2010/main" val="17401833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genres </a:t>
            </a:r>
            <a:endParaRPr lang="en-US" dirty="0"/>
          </a:p>
        </p:txBody>
      </p:sp>
      <p:sp>
        <p:nvSpPr>
          <p:cNvPr id="3" name="Content Placeholder 2"/>
          <p:cNvSpPr>
            <a:spLocks noGrp="1"/>
          </p:cNvSpPr>
          <p:nvPr>
            <p:ph idx="1"/>
          </p:nvPr>
        </p:nvSpPr>
        <p:spPr/>
        <p:txBody>
          <a:bodyPr/>
          <a:lstStyle/>
          <a:p>
            <a:r>
              <a:rPr lang="en-US" dirty="0" smtClean="0"/>
              <a:t>This is one of Netflix's biggest drawback. This can be accomplished through other means:</a:t>
            </a:r>
          </a:p>
          <a:p>
            <a:endParaRPr lang="en-US" dirty="0" smtClean="0"/>
          </a:p>
          <a:p>
            <a:r>
              <a:rPr lang="en-US" dirty="0" smtClean="0">
                <a:hlinkClick r:id="rId2"/>
              </a:rPr>
              <a:t>http://www.netflix.com/WiAltGenre?agid</a:t>
            </a:r>
            <a:r>
              <a:rPr lang="en-US" dirty="0" smtClean="0"/>
              <a:t>=</a:t>
            </a:r>
          </a:p>
          <a:p>
            <a:endParaRPr lang="en-US" dirty="0" smtClean="0"/>
          </a:p>
          <a:p>
            <a:r>
              <a:rPr lang="en-US" dirty="0" smtClean="0">
                <a:hlinkClick r:id="rId3"/>
              </a:rPr>
              <a:t>http://www.docdroid.net/h6sb/netflix-id-liste-.pdf.html</a:t>
            </a:r>
            <a:endParaRPr lang="en-US" dirty="0" smtClean="0"/>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646583" y="699572"/>
            <a:ext cx="5508434" cy="4131326"/>
          </a:xfrm>
          <a:prstGeom prst="rect">
            <a:avLst/>
          </a:prstGeom>
        </p:spPr>
      </p:pic>
    </p:spTree>
    <p:extLst>
      <p:ext uri="{BB962C8B-B14F-4D97-AF65-F5344CB8AC3E}">
        <p14:creationId xmlns="" xmlns:p14="http://schemas.microsoft.com/office/powerpoint/2010/main" val="649696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24000">
              <a:srgbClr val="FF0000"/>
            </a:gs>
            <a:gs pos="84000">
              <a:schemeClr val="tx1"/>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9575" y="991405"/>
            <a:ext cx="2937529" cy="855633"/>
          </a:xfrm>
        </p:spPr>
        <p:txBody>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Streaming </a:t>
            </a:r>
            <a:endParaRPr lang="en-US" dirty="0"/>
          </a:p>
        </p:txBody>
      </p:sp>
      <p:sp>
        <p:nvSpPr>
          <p:cNvPr id="3" name="Content Placeholder 2"/>
          <p:cNvSpPr>
            <a:spLocks noGrp="1"/>
          </p:cNvSpPr>
          <p:nvPr>
            <p:ph idx="1"/>
          </p:nvPr>
        </p:nvSpPr>
        <p:spPr>
          <a:xfrm>
            <a:off x="0" y="1877786"/>
            <a:ext cx="5519364" cy="4457700"/>
          </a:xfrm>
        </p:spPr>
        <p:txBody>
          <a:bodyPr>
            <a:noAutofit/>
          </a:bodyPr>
          <a:lstStyle/>
          <a:p>
            <a:r>
              <a:rPr lang="en-US" sz="1700" dirty="0" smtClean="0"/>
              <a:t>Netflix currently </a:t>
            </a:r>
            <a:r>
              <a:rPr lang="en-US" sz="1700" dirty="0" smtClean="0"/>
              <a:t>streams </a:t>
            </a:r>
            <a:r>
              <a:rPr lang="en-US" sz="1700" dirty="0" smtClean="0"/>
              <a:t>in </a:t>
            </a:r>
            <a:r>
              <a:rPr lang="en-US" sz="1700" dirty="0" smtClean="0"/>
              <a:t>80 </a:t>
            </a:r>
            <a:r>
              <a:rPr lang="en-US" sz="1700" dirty="0" smtClean="0"/>
              <a:t>different countries, too many to </a:t>
            </a:r>
            <a:r>
              <a:rPr lang="en-US" sz="1700" dirty="0" smtClean="0"/>
              <a:t>list</a:t>
            </a:r>
            <a:endParaRPr lang="en-US" sz="1700" dirty="0" smtClean="0"/>
          </a:p>
          <a:p>
            <a:endParaRPr lang="en-US" sz="1700" dirty="0"/>
          </a:p>
          <a:p>
            <a:r>
              <a:rPr lang="en-US" sz="1700" dirty="0" smtClean="0"/>
              <a:t>It will be expanded in the future.</a:t>
            </a:r>
          </a:p>
          <a:p>
            <a:endParaRPr lang="en-US" sz="1700" dirty="0"/>
          </a:p>
          <a:p>
            <a:r>
              <a:rPr lang="en-US" sz="1700" dirty="0" smtClean="0"/>
              <a:t>The expansion over to 200 other countries is planed in the  next 2 years.</a:t>
            </a:r>
          </a:p>
        </p:txBody>
      </p:sp>
      <p:pic>
        <p:nvPicPr>
          <p:cNvPr id="4" name="Picture 3" descr="Screen Clippi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35531" y="1587395"/>
            <a:ext cx="5607338" cy="3841947"/>
          </a:xfrm>
          <a:prstGeom prst="rect">
            <a:avLst/>
          </a:prstGeom>
        </p:spPr>
      </p:pic>
    </p:spTree>
    <p:extLst>
      <p:ext uri="{BB962C8B-B14F-4D97-AF65-F5344CB8AC3E}">
        <p14:creationId xmlns="" xmlns:p14="http://schemas.microsoft.com/office/powerpoint/2010/main" val="1457704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5000">
              <a:schemeClr val="bg2">
                <a:tint val="97000"/>
                <a:hueMod val="92000"/>
                <a:satMod val="169000"/>
                <a:alpha val="20000"/>
                <a:lumMod val="5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482" y="587368"/>
            <a:ext cx="4995271" cy="569079"/>
          </a:xfrm>
        </p:spPr>
        <p:txBody>
          <a:bodyPr>
            <a:normAutofit fontScale="90000"/>
          </a:bodyPr>
          <a:lstStyle/>
          <a:p>
            <a:r>
              <a:rPr lang="en-US" sz="50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Streaming</a:t>
            </a:r>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p:txBody>
      </p:sp>
      <p:sp>
        <p:nvSpPr>
          <p:cNvPr id="4" name="TextBox 3"/>
          <p:cNvSpPr txBox="1"/>
          <p:nvPr/>
        </p:nvSpPr>
        <p:spPr>
          <a:xfrm>
            <a:off x="401482" y="1307194"/>
            <a:ext cx="8132918" cy="923330"/>
          </a:xfrm>
          <a:prstGeom prst="rect">
            <a:avLst/>
          </a:prstGeom>
          <a:noFill/>
        </p:spPr>
        <p:txBody>
          <a:bodyPr wrap="square" rtlCol="0">
            <a:spAutoFit/>
          </a:bodyPr>
          <a:lstStyle/>
          <a:p>
            <a:r>
              <a:rPr lang="en-US" dirty="0"/>
              <a:t>about 10,00 and 20,000 movies at any given time. There are roughly 1,000 storage systems total.</a:t>
            </a:r>
          </a:p>
          <a:p>
            <a:endParaRPr lang="en-US" dirty="0"/>
          </a:p>
        </p:txBody>
      </p:sp>
      <p:pic>
        <p:nvPicPr>
          <p:cNvPr id="5" name="Picture 4" descr="Screen Clippi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068047" y="2095509"/>
            <a:ext cx="7781474" cy="4222664"/>
          </a:xfrm>
          <a:prstGeom prst="rect">
            <a:avLst/>
          </a:prstGeom>
        </p:spPr>
      </p:pic>
      <p:sp>
        <p:nvSpPr>
          <p:cNvPr id="6" name="TextBox 5"/>
          <p:cNvSpPr txBox="1"/>
          <p:nvPr/>
        </p:nvSpPr>
        <p:spPr>
          <a:xfrm>
            <a:off x="187517" y="3106539"/>
            <a:ext cx="3880530" cy="2585323"/>
          </a:xfrm>
          <a:prstGeom prst="rect">
            <a:avLst/>
          </a:prstGeom>
          <a:noFill/>
        </p:spPr>
        <p:txBody>
          <a:bodyPr wrap="square" rtlCol="0">
            <a:spAutoFit/>
          </a:bodyPr>
          <a:lstStyle/>
          <a:p>
            <a:r>
              <a:rPr lang="en-US" dirty="0" smtClean="0"/>
              <a:t>Determines location based on</a:t>
            </a:r>
          </a:p>
          <a:p>
            <a:r>
              <a:rPr lang="en-US" dirty="0" smtClean="0"/>
              <a:t>User per area</a:t>
            </a:r>
          </a:p>
          <a:p>
            <a:endParaRPr lang="en-US" dirty="0"/>
          </a:p>
          <a:p>
            <a:r>
              <a:rPr lang="en-US" dirty="0" smtClean="0"/>
              <a:t>All streaming traffic is redirected to the closest server to ensure top quality streaming/</a:t>
            </a:r>
          </a:p>
          <a:p>
            <a:endParaRPr lang="en-US" dirty="0"/>
          </a:p>
          <a:p>
            <a:endParaRPr lang="en-US" dirty="0" smtClean="0"/>
          </a:p>
          <a:p>
            <a:endParaRPr lang="en-US" dirty="0"/>
          </a:p>
        </p:txBody>
      </p:sp>
    </p:spTree>
    <p:extLst>
      <p:ext uri="{BB962C8B-B14F-4D97-AF65-F5344CB8AC3E}">
        <p14:creationId xmlns="" xmlns:p14="http://schemas.microsoft.com/office/powerpoint/2010/main" val="1003931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79000">
              <a:srgbClr val="C00000"/>
            </a:gs>
            <a:gs pos="76000">
              <a:schemeClr val="bg2">
                <a:shade val="96000"/>
                <a:satMod val="120000"/>
                <a:lumMod val="90000"/>
              </a:schemeClr>
            </a:gs>
          </a:gsLst>
          <a:lin ang="2700000" scaled="1"/>
          <a:tileRect/>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rot="10800000">
            <a:off x="7249098" y="462810"/>
            <a:ext cx="4942901" cy="3264966"/>
          </a:xfrm>
          <a:prstGeom prst="rect">
            <a:avLst/>
          </a:prstGeom>
          <a:effectLst>
            <a:outerShdw blurRad="50800" dist="50800" dir="5400000" algn="ctr" rotWithShape="0">
              <a:srgbClr val="000000">
                <a:alpha val="47000"/>
              </a:srgbClr>
            </a:outerShdw>
            <a:reflection stA="84000" endPos="65000" dist="50800" dir="5400000" sy="-100000" algn="bl" rotWithShape="0"/>
          </a:effectLst>
        </p:spPr>
      </p:pic>
      <p:sp>
        <p:nvSpPr>
          <p:cNvPr id="2" name="Title 1"/>
          <p:cNvSpPr>
            <a:spLocks noGrp="1"/>
          </p:cNvSpPr>
          <p:nvPr>
            <p:ph type="title"/>
          </p:nvPr>
        </p:nvSpPr>
        <p:spPr>
          <a:xfrm>
            <a:off x="528809" y="198406"/>
            <a:ext cx="2699133" cy="1068535"/>
          </a:xfrm>
        </p:spPr>
        <p:txBody>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Streaming </a:t>
            </a:r>
            <a:endParaRPr lang="en-US" dirty="0"/>
          </a:p>
        </p:txBody>
      </p:sp>
      <p:sp>
        <p:nvSpPr>
          <p:cNvPr id="3" name="Content Placeholder 2"/>
          <p:cNvSpPr>
            <a:spLocks noGrp="1"/>
          </p:cNvSpPr>
          <p:nvPr>
            <p:ph idx="1"/>
          </p:nvPr>
        </p:nvSpPr>
        <p:spPr>
          <a:xfrm>
            <a:off x="89301" y="1534098"/>
            <a:ext cx="7159797" cy="3615267"/>
          </a:xfrm>
        </p:spPr>
        <p:txBody>
          <a:bodyPr>
            <a:normAutofit/>
          </a:bodyPr>
          <a:lstStyle/>
          <a:p>
            <a:r>
              <a:rPr lang="en-US" dirty="0">
                <a:solidFill>
                  <a:schemeClr val="tx1">
                    <a:lumMod val="85000"/>
                  </a:schemeClr>
                </a:solidFill>
              </a:rPr>
              <a:t>Netflix will typically redesign is hardware once a year to keep up with its latest drive and low power Intel processors. Before placed in its server house, it will be loaded up with movies and shows. </a:t>
            </a:r>
          </a:p>
          <a:p>
            <a:endParaRPr lang="en-US" dirty="0" smtClean="0">
              <a:solidFill>
                <a:schemeClr val="tx1">
                  <a:lumMod val="85000"/>
                </a:schemeClr>
              </a:solidFill>
            </a:endParaRPr>
          </a:p>
          <a:p>
            <a:endParaRPr lang="en-US" dirty="0">
              <a:solidFill>
                <a:schemeClr val="tx1">
                  <a:lumMod val="85000"/>
                </a:schemeClr>
              </a:solidFill>
            </a:endParaRPr>
          </a:p>
          <a:p>
            <a:r>
              <a:rPr lang="en-US" dirty="0" smtClean="0">
                <a:solidFill>
                  <a:schemeClr val="tx1">
                    <a:lumMod val="85000"/>
                  </a:schemeClr>
                </a:solidFill>
              </a:rPr>
              <a:t>All </a:t>
            </a:r>
            <a:r>
              <a:rPr lang="en-US" dirty="0">
                <a:solidFill>
                  <a:schemeClr val="tx1">
                    <a:lumMod val="85000"/>
                  </a:schemeClr>
                </a:solidFill>
              </a:rPr>
              <a:t>of the servers are run by the open source operating system FreeBSD, </a:t>
            </a:r>
            <a:r>
              <a:rPr lang="en-US" dirty="0" err="1">
                <a:solidFill>
                  <a:schemeClr val="tx1">
                    <a:lumMod val="85000"/>
                  </a:schemeClr>
                </a:solidFill>
              </a:rPr>
              <a:t>nginx</a:t>
            </a:r>
            <a:r>
              <a:rPr lang="en-US" dirty="0">
                <a:solidFill>
                  <a:schemeClr val="tx1">
                    <a:lumMod val="85000"/>
                  </a:schemeClr>
                </a:solidFill>
              </a:rPr>
              <a:t> web server and BIRD routing software with a Netflix software on top. </a:t>
            </a:r>
          </a:p>
          <a:p>
            <a:endParaRPr lang="en-US" dirty="0"/>
          </a:p>
        </p:txBody>
      </p:sp>
    </p:spTree>
    <p:extLst>
      <p:ext uri="{BB962C8B-B14F-4D97-AF65-F5344CB8AC3E}">
        <p14:creationId xmlns="" xmlns:p14="http://schemas.microsoft.com/office/powerpoint/2010/main" val="1648856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7000">
              <a:schemeClr val="accent4">
                <a:lumMod val="23000"/>
                <a:lumOff val="77000"/>
              </a:schemeClr>
            </a:gs>
            <a:gs pos="55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7605" y="3991573"/>
            <a:ext cx="8534400" cy="1507067"/>
          </a:xfrm>
        </p:spPr>
        <p:txBody>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Streaming </a:t>
            </a:r>
            <a:endParaRPr lang="en-US" dirty="0"/>
          </a:p>
        </p:txBody>
      </p:sp>
      <p:sp>
        <p:nvSpPr>
          <p:cNvPr id="3" name="Content Placeholder 2"/>
          <p:cNvSpPr>
            <a:spLocks noGrp="1"/>
          </p:cNvSpPr>
          <p:nvPr>
            <p:ph idx="1"/>
          </p:nvPr>
        </p:nvSpPr>
        <p:spPr>
          <a:xfrm>
            <a:off x="177436" y="542580"/>
            <a:ext cx="8534400" cy="3615267"/>
          </a:xfrm>
        </p:spPr>
        <p:txBody>
          <a:bodyPr>
            <a:normAutofit/>
          </a:bodyPr>
          <a:lstStyle/>
          <a:p>
            <a:r>
              <a:rPr lang="en-US" sz="2700" dirty="0">
                <a:solidFill>
                  <a:schemeClr val="bg1"/>
                </a:solidFill>
              </a:rPr>
              <a:t>Netflix has such high detail with streaming efficiency </a:t>
            </a:r>
            <a:endParaRPr lang="en-US" sz="2700" dirty="0" smtClean="0">
              <a:solidFill>
                <a:schemeClr val="bg1"/>
              </a:solidFill>
            </a:endParaRPr>
          </a:p>
          <a:p>
            <a:r>
              <a:rPr lang="en-US" sz="2700" dirty="0" smtClean="0">
                <a:solidFill>
                  <a:schemeClr val="bg1"/>
                </a:solidFill>
              </a:rPr>
              <a:t>Netflix use amazon web servers</a:t>
            </a:r>
            <a:endParaRPr lang="en-US" dirty="0"/>
          </a:p>
        </p:txBody>
      </p:sp>
      <p:pic>
        <p:nvPicPr>
          <p:cNvPr id="2050" name="Picture 2" descr="http://blog.open-e.com/wp-content/uploads/2012/01/2+Intel+SSD+710+drives+server+app-1-e132638016699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67393" y="2350213"/>
            <a:ext cx="5165571" cy="40456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48291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92000"/>
                <a:satMod val="169000"/>
                <a:lumMod val="164000"/>
              </a:schemeClr>
            </a:gs>
            <a:gs pos="100000">
              <a:srgbClr val="FFC000"/>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63614" y="4468190"/>
            <a:ext cx="8534400" cy="1507067"/>
          </a:xfrm>
        </p:spPr>
        <p:txBody>
          <a:bodyPr>
            <a:normAutofit/>
          </a:bodyPr>
          <a:lstStyle/>
          <a:p>
            <a:pPr algn="ctr"/>
            <a:r>
              <a:rPr lang="en-US" sz="3800" dirty="0" smtClean="0">
                <a:solidFill>
                  <a:schemeClr val="bg1">
                    <a:lumMod val="95000"/>
                    <a:lumOff val="5000"/>
                  </a:schemeClr>
                </a:solidFill>
              </a:rPr>
              <a:t>Netflix </a:t>
            </a:r>
            <a:r>
              <a:rPr lang="en-US" sz="3800" dirty="0" err="1" smtClean="0">
                <a:solidFill>
                  <a:schemeClr val="bg1">
                    <a:lumMod val="95000"/>
                    <a:lumOff val="5000"/>
                  </a:schemeClr>
                </a:solidFill>
              </a:rPr>
              <a:t>Api</a:t>
            </a:r>
            <a:r>
              <a:rPr lang="en-US" sz="3800" dirty="0" smtClean="0">
                <a:solidFill>
                  <a:schemeClr val="bg1">
                    <a:lumMod val="95000"/>
                    <a:lumOff val="5000"/>
                  </a:schemeClr>
                </a:solidFill>
              </a:rPr>
              <a:t> history</a:t>
            </a:r>
            <a:endParaRPr lang="en-US" sz="3800" dirty="0">
              <a:solidFill>
                <a:schemeClr val="bg1">
                  <a:lumMod val="95000"/>
                  <a:lumOff val="5000"/>
                </a:schemeClr>
              </a:solidFill>
            </a:endParaRPr>
          </a:p>
        </p:txBody>
      </p:sp>
      <p:sp>
        <p:nvSpPr>
          <p:cNvPr id="3" name="Content Placeholder 2"/>
          <p:cNvSpPr>
            <a:spLocks noGrp="1"/>
          </p:cNvSpPr>
          <p:nvPr>
            <p:ph idx="1"/>
          </p:nvPr>
        </p:nvSpPr>
        <p:spPr>
          <a:xfrm>
            <a:off x="5011336" y="579970"/>
            <a:ext cx="8534400" cy="3615267"/>
          </a:xfrm>
        </p:spPr>
        <p:txBody>
          <a:bodyPr>
            <a:normAutofit fontScale="92500" lnSpcReduction="10000"/>
          </a:bodyPr>
          <a:lstStyle/>
          <a:p>
            <a:r>
              <a:rPr lang="en-US" dirty="0" smtClean="0"/>
              <a:t>Launched on October 1</a:t>
            </a:r>
            <a:r>
              <a:rPr lang="en-US" baseline="30000" dirty="0" smtClean="0"/>
              <a:t>st</a:t>
            </a:r>
            <a:r>
              <a:rPr lang="en-US" dirty="0" smtClean="0"/>
              <a:t>, 2008</a:t>
            </a:r>
            <a:endParaRPr lang="en-US" dirty="0" smtClean="0"/>
          </a:p>
          <a:p>
            <a:endParaRPr lang="en-US" dirty="0" smtClean="0"/>
          </a:p>
          <a:p>
            <a:r>
              <a:rPr lang="en-US" dirty="0" smtClean="0"/>
              <a:t>Stopped </a:t>
            </a:r>
            <a:r>
              <a:rPr lang="en-US" dirty="0" smtClean="0"/>
              <a:t>issuing keys on March 8</a:t>
            </a:r>
            <a:r>
              <a:rPr lang="en-US" baseline="30000" dirty="0" smtClean="0"/>
              <a:t>th</a:t>
            </a:r>
            <a:r>
              <a:rPr lang="en-US" dirty="0" smtClean="0"/>
              <a:t>, 2013</a:t>
            </a:r>
          </a:p>
          <a:p>
            <a:endParaRPr lang="en-US" dirty="0" smtClean="0"/>
          </a:p>
          <a:p>
            <a:r>
              <a:rPr lang="en-US" dirty="0" smtClean="0"/>
              <a:t>Retired its </a:t>
            </a:r>
            <a:r>
              <a:rPr lang="en-US" dirty="0" err="1" smtClean="0"/>
              <a:t>OData</a:t>
            </a:r>
            <a:r>
              <a:rPr lang="en-US" dirty="0" smtClean="0"/>
              <a:t> Catalog on April 8</a:t>
            </a:r>
            <a:r>
              <a:rPr lang="en-US" baseline="30000" dirty="0" smtClean="0"/>
              <a:t>th</a:t>
            </a:r>
            <a:r>
              <a:rPr lang="en-US" dirty="0" smtClean="0"/>
              <a:t>, 2013</a:t>
            </a:r>
          </a:p>
          <a:p>
            <a:endParaRPr lang="en-US" dirty="0" smtClean="0"/>
          </a:p>
          <a:p>
            <a:r>
              <a:rPr lang="en-US" dirty="0" smtClean="0"/>
              <a:t>Why did the shift occur?</a:t>
            </a:r>
          </a:p>
          <a:p>
            <a:endParaRPr lang="en-US" dirty="0" smtClean="0"/>
          </a:p>
          <a:p>
            <a:r>
              <a:rPr lang="en-US" dirty="0" smtClean="0"/>
              <a:t>Netflix cancels it’s public API on November 14</a:t>
            </a:r>
            <a:r>
              <a:rPr lang="en-US" baseline="30000" dirty="0" smtClean="0"/>
              <a:t>th</a:t>
            </a:r>
            <a:r>
              <a:rPr lang="en-US" dirty="0" smtClean="0"/>
              <a:t>, 2014</a:t>
            </a:r>
            <a:endParaRPr lang="en-US" dirty="0"/>
          </a:p>
        </p:txBody>
      </p:sp>
      <p:pic>
        <p:nvPicPr>
          <p:cNvPr id="4" name="Picture 3"/>
          <p:cNvPicPr>
            <a:picLocks noChangeAspect="1"/>
          </p:cNvPicPr>
          <p:nvPr/>
        </p:nvPicPr>
        <p:blipFill>
          <a:blip r:embed="rId3" cstate="print"/>
          <a:stretch>
            <a:fillRect/>
          </a:stretch>
        </p:blipFill>
        <p:spPr>
          <a:xfrm>
            <a:off x="267008" y="1043575"/>
            <a:ext cx="4744328" cy="231890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3225</TotalTime>
  <Words>1726</Words>
  <Application>Microsoft Office PowerPoint</Application>
  <PresentationFormat>Custom</PresentationFormat>
  <Paragraphs>249</Paragraphs>
  <Slides>41</Slides>
  <Notes>22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Slice</vt:lpstr>
      <vt:lpstr>Slide 1</vt:lpstr>
      <vt:lpstr>Slide 2</vt:lpstr>
      <vt:lpstr>History Continued….</vt:lpstr>
      <vt:lpstr>Streaming </vt:lpstr>
      <vt:lpstr>Streaming </vt:lpstr>
      <vt:lpstr>Streaming </vt:lpstr>
      <vt:lpstr>Streaming </vt:lpstr>
      <vt:lpstr>Streaming </vt:lpstr>
      <vt:lpstr>Netflix Api history</vt:lpstr>
      <vt:lpstr>​Steps to build an app with NetFlix API</vt:lpstr>
      <vt:lpstr>​Steps to build an app with NetFlix API</vt:lpstr>
      <vt:lpstr>​Steps to build an app with NetFlix API</vt:lpstr>
      <vt:lpstr>Netflix api examples</vt:lpstr>
      <vt:lpstr>Cont..</vt:lpstr>
      <vt:lpstr>Built in error handler</vt:lpstr>
      <vt:lpstr>Example of return</vt:lpstr>
      <vt:lpstr>Slide 17</vt:lpstr>
      <vt:lpstr>Slide 18</vt:lpstr>
      <vt:lpstr>Slide 19</vt:lpstr>
      <vt:lpstr>Implications of netflix shutting down its Public api</vt:lpstr>
      <vt:lpstr>Implications on Innovation from Public api being shut down</vt:lpstr>
      <vt:lpstr>Netflix did let the following websites transition to a non-public api</vt:lpstr>
      <vt:lpstr>Slide 23</vt:lpstr>
      <vt:lpstr>Slide 24</vt:lpstr>
      <vt:lpstr>Slide 25</vt:lpstr>
      <vt:lpstr>Netflix roulette</vt:lpstr>
      <vt:lpstr>Web API</vt:lpstr>
      <vt:lpstr>XML Examples</vt:lpstr>
      <vt:lpstr>XML</vt:lpstr>
      <vt:lpstr>Python wrapper</vt:lpstr>
      <vt:lpstr>Python wrapper</vt:lpstr>
      <vt:lpstr>Java wrapper</vt:lpstr>
      <vt:lpstr>Java wrapper</vt:lpstr>
      <vt:lpstr>C# wrapper</vt:lpstr>
      <vt:lpstr>CMake</vt:lpstr>
      <vt:lpstr>Ruby wrapper</vt:lpstr>
      <vt:lpstr>Ruby wrapper</vt:lpstr>
      <vt:lpstr>Netflix bot commands</vt:lpstr>
      <vt:lpstr>Slide 39</vt:lpstr>
      <vt:lpstr>Searching for genres </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Streaming</dc:title>
  <dc:creator>Diego</dc:creator>
  <cp:lastModifiedBy>Nitin Dave</cp:lastModifiedBy>
  <cp:revision>95</cp:revision>
  <dcterms:created xsi:type="dcterms:W3CDTF">2015-03-13T15:29:06Z</dcterms:created>
  <dcterms:modified xsi:type="dcterms:W3CDTF">2015-03-27T13:22:59Z</dcterms:modified>
</cp:coreProperties>
</file>